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78" r:id="rId25"/>
    <p:sldId id="279" r:id="rId26"/>
    <p:sldId id="280"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86C8B3-D82A-4D87-94CE-28708FECD854}" type="doc">
      <dgm:prSet loTypeId="urn:microsoft.com/office/officeart/2008/layout/VerticalCurvedList" loCatId="list" qsTypeId="urn:microsoft.com/office/officeart/2005/8/quickstyle/3d2#1" qsCatId="3D" csTypeId="urn:microsoft.com/office/officeart/2005/8/colors/colorful3" csCatId="colorful" phldr="1"/>
      <dgm:spPr/>
      <dgm:t>
        <a:bodyPr/>
        <a:lstStyle/>
        <a:p>
          <a:endParaRPr lang="id-ID"/>
        </a:p>
      </dgm:t>
    </dgm:pt>
    <dgm:pt modelId="{19070092-1C27-46B6-8960-016D019BE7E4}">
      <dgm:prSet phldrT="[Text]" custT="1"/>
      <dgm:spPr/>
      <dgm:t>
        <a:bodyPr/>
        <a:lstStyle/>
        <a:p>
          <a:r>
            <a:rPr lang="en-US" sz="2000" dirty="0"/>
            <a:t>Memenuhi kebutuhan masyarakat akan Nakes</a:t>
          </a:r>
          <a:endParaRPr lang="id-ID" sz="2400" b="0" i="1" dirty="0">
            <a:latin typeface="+mn-lt"/>
          </a:endParaRPr>
        </a:p>
      </dgm:t>
    </dgm:pt>
    <dgm:pt modelId="{167D7BAB-A8D4-403B-933B-521FF199CDB7}" type="parTrans" cxnId="{7DC1B784-BBF4-4532-903C-900948658414}">
      <dgm:prSet/>
      <dgm:spPr/>
      <dgm:t>
        <a:bodyPr/>
        <a:lstStyle/>
        <a:p>
          <a:endParaRPr lang="id-ID" sz="1400" b="1" i="1">
            <a:latin typeface="+mn-lt"/>
          </a:endParaRPr>
        </a:p>
      </dgm:t>
    </dgm:pt>
    <dgm:pt modelId="{F54FD3A7-1D6E-4315-9A35-5D6705F6219C}" type="sibTrans" cxnId="{7DC1B784-BBF4-4532-903C-900948658414}">
      <dgm:prSet/>
      <dgm:spPr/>
      <dgm:t>
        <a:bodyPr/>
        <a:lstStyle/>
        <a:p>
          <a:endParaRPr lang="id-ID" sz="2400" b="0" i="1">
            <a:solidFill>
              <a:schemeClr val="tx1"/>
            </a:solidFill>
            <a:latin typeface="+mn-lt"/>
          </a:endParaRPr>
        </a:p>
      </dgm:t>
    </dgm:pt>
    <dgm:pt modelId="{F6108C98-67ED-4B53-AE6E-E3E367EA1233}">
      <dgm:prSet custT="1"/>
      <dgm:spPr/>
      <dgm:t>
        <a:bodyPr/>
        <a:lstStyle/>
        <a:p>
          <a:r>
            <a:rPr lang="en-US" sz="2000" dirty="0"/>
            <a:t>Mendayagunakan Nakes sesuai dengan kebutuhan masyarakat</a:t>
          </a:r>
        </a:p>
      </dgm:t>
    </dgm:pt>
    <dgm:pt modelId="{6444A91E-E6A1-498E-BEF9-304C6CFB54BD}" type="parTrans" cxnId="{0AAB7EA5-5032-47D3-A23D-12A86DCB5602}">
      <dgm:prSet/>
      <dgm:spPr/>
      <dgm:t>
        <a:bodyPr/>
        <a:lstStyle/>
        <a:p>
          <a:endParaRPr lang="en-US"/>
        </a:p>
      </dgm:t>
    </dgm:pt>
    <dgm:pt modelId="{C1BAA0D6-E5E6-40AA-841A-39BD6E467787}" type="sibTrans" cxnId="{0AAB7EA5-5032-47D3-A23D-12A86DCB5602}">
      <dgm:prSet/>
      <dgm:spPr/>
      <dgm:t>
        <a:bodyPr/>
        <a:lstStyle/>
        <a:p>
          <a:endParaRPr lang="en-US"/>
        </a:p>
      </dgm:t>
    </dgm:pt>
    <dgm:pt modelId="{758CF94E-D1B6-41DD-B1CA-0E3CE7A03D20}">
      <dgm:prSet custT="1"/>
      <dgm:spPr/>
      <dgm:t>
        <a:bodyPr/>
        <a:lstStyle/>
        <a:p>
          <a:r>
            <a:rPr lang="en-US" sz="2000" dirty="0"/>
            <a:t>Memberikan pelindungan kepada masyarakat dlm menerima penyelenggaraan upaya kesehatan</a:t>
          </a:r>
        </a:p>
      </dgm:t>
    </dgm:pt>
    <dgm:pt modelId="{FB93946B-D9FA-48E1-BABA-2FBB025CA230}" type="parTrans" cxnId="{855F17CB-6A93-4071-B60E-930A1E34F690}">
      <dgm:prSet/>
      <dgm:spPr/>
      <dgm:t>
        <a:bodyPr/>
        <a:lstStyle/>
        <a:p>
          <a:endParaRPr lang="en-US"/>
        </a:p>
      </dgm:t>
    </dgm:pt>
    <dgm:pt modelId="{2821DF30-940C-4BE0-BFCF-3A3562BADF94}" type="sibTrans" cxnId="{855F17CB-6A93-4071-B60E-930A1E34F690}">
      <dgm:prSet/>
      <dgm:spPr/>
      <dgm:t>
        <a:bodyPr/>
        <a:lstStyle/>
        <a:p>
          <a:endParaRPr lang="en-US"/>
        </a:p>
      </dgm:t>
    </dgm:pt>
    <dgm:pt modelId="{570EC061-E76E-43A4-8228-079242D12801}">
      <dgm:prSet custT="1"/>
      <dgm:spPr/>
      <dgm:t>
        <a:bodyPr/>
        <a:lstStyle/>
        <a:p>
          <a:r>
            <a:rPr lang="en-US" sz="2000" dirty="0"/>
            <a:t>Mempertahankan dan meningkatkan mutu penyelenggaraan upaya kesehatan yang diberikan oleh Nakes</a:t>
          </a:r>
        </a:p>
      </dgm:t>
    </dgm:pt>
    <dgm:pt modelId="{7C59FEA5-0E30-40CA-AC8B-68D7786DC12A}" type="parTrans" cxnId="{F812BDB6-05F4-4F27-8085-224BBEBCCF58}">
      <dgm:prSet/>
      <dgm:spPr/>
      <dgm:t>
        <a:bodyPr/>
        <a:lstStyle/>
        <a:p>
          <a:endParaRPr lang="en-US"/>
        </a:p>
      </dgm:t>
    </dgm:pt>
    <dgm:pt modelId="{7541B7FD-9A52-4549-A86E-67F30A4AF61D}" type="sibTrans" cxnId="{F812BDB6-05F4-4F27-8085-224BBEBCCF58}">
      <dgm:prSet/>
      <dgm:spPr/>
      <dgm:t>
        <a:bodyPr/>
        <a:lstStyle/>
        <a:p>
          <a:endParaRPr lang="en-US"/>
        </a:p>
      </dgm:t>
    </dgm:pt>
    <dgm:pt modelId="{00C0832E-5731-449E-9BC4-8A25B38F1B69}">
      <dgm:prSet custT="1"/>
      <dgm:spPr/>
      <dgm:t>
        <a:bodyPr/>
        <a:lstStyle/>
        <a:p>
          <a:r>
            <a:rPr lang="en-US" sz="2000" dirty="0"/>
            <a:t>Memberikan kepastian hukum kepada masyarakat dan Nakes.</a:t>
          </a:r>
        </a:p>
      </dgm:t>
    </dgm:pt>
    <dgm:pt modelId="{D46AF3A6-2D7F-4798-B288-7AC9F28529B2}" type="parTrans" cxnId="{A750DB91-006D-4E3F-B147-A7AB5D0126DF}">
      <dgm:prSet/>
      <dgm:spPr/>
      <dgm:t>
        <a:bodyPr/>
        <a:lstStyle/>
        <a:p>
          <a:endParaRPr lang="en-US"/>
        </a:p>
      </dgm:t>
    </dgm:pt>
    <dgm:pt modelId="{7DFA79CB-E3B9-49A7-B549-3A12AFE182F9}" type="sibTrans" cxnId="{A750DB91-006D-4E3F-B147-A7AB5D0126DF}">
      <dgm:prSet/>
      <dgm:spPr/>
      <dgm:t>
        <a:bodyPr/>
        <a:lstStyle/>
        <a:p>
          <a:endParaRPr lang="en-US"/>
        </a:p>
      </dgm:t>
    </dgm:pt>
    <dgm:pt modelId="{E794259A-2642-417A-9ABA-8F5D108C17F6}" type="pres">
      <dgm:prSet presAssocID="{A186C8B3-D82A-4D87-94CE-28708FECD854}" presName="Name0" presStyleCnt="0">
        <dgm:presLayoutVars>
          <dgm:chMax val="7"/>
          <dgm:chPref val="7"/>
          <dgm:dir/>
        </dgm:presLayoutVars>
      </dgm:prSet>
      <dgm:spPr/>
      <dgm:t>
        <a:bodyPr/>
        <a:lstStyle/>
        <a:p>
          <a:endParaRPr lang="en-US"/>
        </a:p>
      </dgm:t>
    </dgm:pt>
    <dgm:pt modelId="{BCC5E63E-941E-473A-9350-B846F1FBDCD7}" type="pres">
      <dgm:prSet presAssocID="{A186C8B3-D82A-4D87-94CE-28708FECD854}" presName="Name1" presStyleCnt="0"/>
      <dgm:spPr/>
    </dgm:pt>
    <dgm:pt modelId="{91497812-208F-4FF4-9C0A-64C0D6B100D9}" type="pres">
      <dgm:prSet presAssocID="{A186C8B3-D82A-4D87-94CE-28708FECD854}" presName="cycle" presStyleCnt="0"/>
      <dgm:spPr/>
    </dgm:pt>
    <dgm:pt modelId="{999AF1DD-D717-416A-A455-46EE7AB68C5E}" type="pres">
      <dgm:prSet presAssocID="{A186C8B3-D82A-4D87-94CE-28708FECD854}" presName="srcNode" presStyleLbl="node1" presStyleIdx="0" presStyleCnt="5"/>
      <dgm:spPr/>
    </dgm:pt>
    <dgm:pt modelId="{3EDA8B6B-7B5A-4627-89CD-AC71489A22FE}" type="pres">
      <dgm:prSet presAssocID="{A186C8B3-D82A-4D87-94CE-28708FECD854}" presName="conn" presStyleLbl="parChTrans1D2" presStyleIdx="0" presStyleCnt="1"/>
      <dgm:spPr/>
      <dgm:t>
        <a:bodyPr/>
        <a:lstStyle/>
        <a:p>
          <a:endParaRPr lang="en-US"/>
        </a:p>
      </dgm:t>
    </dgm:pt>
    <dgm:pt modelId="{811C6D83-D4CD-44EC-A9D0-AFD9E2D2C48D}" type="pres">
      <dgm:prSet presAssocID="{A186C8B3-D82A-4D87-94CE-28708FECD854}" presName="extraNode" presStyleLbl="node1" presStyleIdx="0" presStyleCnt="5"/>
      <dgm:spPr/>
    </dgm:pt>
    <dgm:pt modelId="{9AF8AC2A-D9DF-41EB-852B-72D3896FABD0}" type="pres">
      <dgm:prSet presAssocID="{A186C8B3-D82A-4D87-94CE-28708FECD854}" presName="dstNode" presStyleLbl="node1" presStyleIdx="0" presStyleCnt="5"/>
      <dgm:spPr/>
    </dgm:pt>
    <dgm:pt modelId="{D1481D8F-F600-414B-83A9-8455C4886742}" type="pres">
      <dgm:prSet presAssocID="{19070092-1C27-46B6-8960-016D019BE7E4}" presName="text_1" presStyleLbl="node1" presStyleIdx="0" presStyleCnt="5" custScaleY="103015" custLinFactNeighborX="59" custLinFactNeighborY="-22239">
        <dgm:presLayoutVars>
          <dgm:bulletEnabled val="1"/>
        </dgm:presLayoutVars>
      </dgm:prSet>
      <dgm:spPr/>
      <dgm:t>
        <a:bodyPr/>
        <a:lstStyle/>
        <a:p>
          <a:endParaRPr lang="en-US"/>
        </a:p>
      </dgm:t>
    </dgm:pt>
    <dgm:pt modelId="{045ED6B5-62FD-4E9E-A206-685406856DCE}" type="pres">
      <dgm:prSet presAssocID="{19070092-1C27-46B6-8960-016D019BE7E4}" presName="accent_1" presStyleCnt="0"/>
      <dgm:spPr/>
    </dgm:pt>
    <dgm:pt modelId="{AA306801-EF43-4CCD-887B-709CCAAF85B4}" type="pres">
      <dgm:prSet presAssocID="{19070092-1C27-46B6-8960-016D019BE7E4}" presName="accentRepeatNode" presStyleLbl="solidFgAcc1" presStyleIdx="0" presStyleCnt="5" custScaleX="44746" custScaleY="32234"/>
      <dgm:spPr/>
    </dgm:pt>
    <dgm:pt modelId="{21647A3B-BE80-44B6-BE89-F522E4D044A5}" type="pres">
      <dgm:prSet presAssocID="{F6108C98-67ED-4B53-AE6E-E3E367EA1233}" presName="text_2" presStyleLbl="node1" presStyleIdx="1" presStyleCnt="5" custLinFactNeighborY="-29483">
        <dgm:presLayoutVars>
          <dgm:bulletEnabled val="1"/>
        </dgm:presLayoutVars>
      </dgm:prSet>
      <dgm:spPr/>
      <dgm:t>
        <a:bodyPr/>
        <a:lstStyle/>
        <a:p>
          <a:endParaRPr lang="en-US"/>
        </a:p>
      </dgm:t>
    </dgm:pt>
    <dgm:pt modelId="{B1E77E88-F38D-4E68-A1CB-35700BE85634}" type="pres">
      <dgm:prSet presAssocID="{F6108C98-67ED-4B53-AE6E-E3E367EA1233}" presName="accent_2" presStyleCnt="0"/>
      <dgm:spPr/>
    </dgm:pt>
    <dgm:pt modelId="{10695E50-0C4F-4C5E-8126-626C5FA23D0B}" type="pres">
      <dgm:prSet presAssocID="{F6108C98-67ED-4B53-AE6E-E3E367EA1233}" presName="accentRepeatNode" presStyleLbl="solidFgAcc1" presStyleIdx="1" presStyleCnt="5"/>
      <dgm:spPr/>
    </dgm:pt>
    <dgm:pt modelId="{603A8446-2764-4AAD-8891-C3ACFD853F12}" type="pres">
      <dgm:prSet presAssocID="{758CF94E-D1B6-41DD-B1CA-0E3CE7A03D20}" presName="text_3" presStyleLbl="node1" presStyleIdx="2" presStyleCnt="5" custLinFactNeighborY="-43445">
        <dgm:presLayoutVars>
          <dgm:bulletEnabled val="1"/>
        </dgm:presLayoutVars>
      </dgm:prSet>
      <dgm:spPr/>
      <dgm:t>
        <a:bodyPr/>
        <a:lstStyle/>
        <a:p>
          <a:endParaRPr lang="en-US"/>
        </a:p>
      </dgm:t>
    </dgm:pt>
    <dgm:pt modelId="{F03B3A24-E710-455F-ADEE-F8FA14D756CF}" type="pres">
      <dgm:prSet presAssocID="{758CF94E-D1B6-41DD-B1CA-0E3CE7A03D20}" presName="accent_3" presStyleCnt="0"/>
      <dgm:spPr/>
    </dgm:pt>
    <dgm:pt modelId="{FB03DBE3-BA09-448B-B198-C74625C58851}" type="pres">
      <dgm:prSet presAssocID="{758CF94E-D1B6-41DD-B1CA-0E3CE7A03D20}" presName="accentRepeatNode" presStyleLbl="solidFgAcc1" presStyleIdx="2" presStyleCnt="5"/>
      <dgm:spPr/>
    </dgm:pt>
    <dgm:pt modelId="{10C85837-7A45-4291-BA58-5483F48B98E1}" type="pres">
      <dgm:prSet presAssocID="{570EC061-E76E-43A4-8228-079242D12801}" presName="text_4" presStyleLbl="node1" presStyleIdx="3" presStyleCnt="5" custScaleY="166888" custLinFactNeighborY="-20621">
        <dgm:presLayoutVars>
          <dgm:bulletEnabled val="1"/>
        </dgm:presLayoutVars>
      </dgm:prSet>
      <dgm:spPr/>
      <dgm:t>
        <a:bodyPr/>
        <a:lstStyle/>
        <a:p>
          <a:endParaRPr lang="en-US"/>
        </a:p>
      </dgm:t>
    </dgm:pt>
    <dgm:pt modelId="{0675BC8F-BF70-4881-81C8-5346494090CB}" type="pres">
      <dgm:prSet presAssocID="{570EC061-E76E-43A4-8228-079242D12801}" presName="accent_4" presStyleCnt="0"/>
      <dgm:spPr/>
    </dgm:pt>
    <dgm:pt modelId="{FC853954-1592-4B35-9FEE-07AA93A68927}" type="pres">
      <dgm:prSet presAssocID="{570EC061-E76E-43A4-8228-079242D12801}" presName="accentRepeatNode" presStyleLbl="solidFgAcc1" presStyleIdx="3" presStyleCnt="5"/>
      <dgm:spPr/>
    </dgm:pt>
    <dgm:pt modelId="{2D8A08E5-5063-4DD8-9411-FB5C9F659B03}" type="pres">
      <dgm:prSet presAssocID="{00C0832E-5731-449E-9BC4-8A25B38F1B69}" presName="text_5" presStyleLbl="node1" presStyleIdx="4" presStyleCnt="5" custScaleY="147494" custLinFactNeighborX="753" custLinFactNeighborY="13111">
        <dgm:presLayoutVars>
          <dgm:bulletEnabled val="1"/>
        </dgm:presLayoutVars>
      </dgm:prSet>
      <dgm:spPr/>
      <dgm:t>
        <a:bodyPr/>
        <a:lstStyle/>
        <a:p>
          <a:endParaRPr lang="en-US"/>
        </a:p>
      </dgm:t>
    </dgm:pt>
    <dgm:pt modelId="{04922891-DC73-4A7D-BAD1-7A6F05C837C9}" type="pres">
      <dgm:prSet presAssocID="{00C0832E-5731-449E-9BC4-8A25B38F1B69}" presName="accent_5" presStyleCnt="0"/>
      <dgm:spPr/>
    </dgm:pt>
    <dgm:pt modelId="{91D1B04A-ED27-4D8D-835C-240E8D088BED}" type="pres">
      <dgm:prSet presAssocID="{00C0832E-5731-449E-9BC4-8A25B38F1B69}" presName="accentRepeatNode" presStyleLbl="solidFgAcc1" presStyleIdx="4" presStyleCnt="5"/>
      <dgm:spPr/>
    </dgm:pt>
  </dgm:ptLst>
  <dgm:cxnLst>
    <dgm:cxn modelId="{0AAB7EA5-5032-47D3-A23D-12A86DCB5602}" srcId="{A186C8B3-D82A-4D87-94CE-28708FECD854}" destId="{F6108C98-67ED-4B53-AE6E-E3E367EA1233}" srcOrd="1" destOrd="0" parTransId="{6444A91E-E6A1-498E-BEF9-304C6CFB54BD}" sibTransId="{C1BAA0D6-E5E6-40AA-841A-39BD6E467787}"/>
    <dgm:cxn modelId="{9602A617-BB01-4CEE-A5D0-8EA02777BBDA}" type="presOf" srcId="{570EC061-E76E-43A4-8228-079242D12801}" destId="{10C85837-7A45-4291-BA58-5483F48B98E1}" srcOrd="0" destOrd="0" presId="urn:microsoft.com/office/officeart/2008/layout/VerticalCurvedList"/>
    <dgm:cxn modelId="{6AD0C8A8-B9E8-44E8-A23E-371B9C73130A}" type="presOf" srcId="{F54FD3A7-1D6E-4315-9A35-5D6705F6219C}" destId="{3EDA8B6B-7B5A-4627-89CD-AC71489A22FE}" srcOrd="0" destOrd="0" presId="urn:microsoft.com/office/officeart/2008/layout/VerticalCurvedList"/>
    <dgm:cxn modelId="{7DC1B784-BBF4-4532-903C-900948658414}" srcId="{A186C8B3-D82A-4D87-94CE-28708FECD854}" destId="{19070092-1C27-46B6-8960-016D019BE7E4}" srcOrd="0" destOrd="0" parTransId="{167D7BAB-A8D4-403B-933B-521FF199CDB7}" sibTransId="{F54FD3A7-1D6E-4315-9A35-5D6705F6219C}"/>
    <dgm:cxn modelId="{7312C28A-95D8-441A-9804-A38EFB633CA9}" type="presOf" srcId="{19070092-1C27-46B6-8960-016D019BE7E4}" destId="{D1481D8F-F600-414B-83A9-8455C4886742}" srcOrd="0" destOrd="0" presId="urn:microsoft.com/office/officeart/2008/layout/VerticalCurvedList"/>
    <dgm:cxn modelId="{3F1F2E15-14FD-47CC-B7F0-368F3F5F3450}" type="presOf" srcId="{758CF94E-D1B6-41DD-B1CA-0E3CE7A03D20}" destId="{603A8446-2764-4AAD-8891-C3ACFD853F12}" srcOrd="0" destOrd="0" presId="urn:microsoft.com/office/officeart/2008/layout/VerticalCurvedList"/>
    <dgm:cxn modelId="{E0F7578D-0DC8-4A85-90D3-03DC994709B3}" type="presOf" srcId="{00C0832E-5731-449E-9BC4-8A25B38F1B69}" destId="{2D8A08E5-5063-4DD8-9411-FB5C9F659B03}" srcOrd="0" destOrd="0" presId="urn:microsoft.com/office/officeart/2008/layout/VerticalCurvedList"/>
    <dgm:cxn modelId="{A750DB91-006D-4E3F-B147-A7AB5D0126DF}" srcId="{A186C8B3-D82A-4D87-94CE-28708FECD854}" destId="{00C0832E-5731-449E-9BC4-8A25B38F1B69}" srcOrd="4" destOrd="0" parTransId="{D46AF3A6-2D7F-4798-B288-7AC9F28529B2}" sibTransId="{7DFA79CB-E3B9-49A7-B549-3A12AFE182F9}"/>
    <dgm:cxn modelId="{9F305068-BE65-443A-B521-481EAC6C0CB0}" type="presOf" srcId="{A186C8B3-D82A-4D87-94CE-28708FECD854}" destId="{E794259A-2642-417A-9ABA-8F5D108C17F6}" srcOrd="0" destOrd="0" presId="urn:microsoft.com/office/officeart/2008/layout/VerticalCurvedList"/>
    <dgm:cxn modelId="{8EA2F715-32DA-40EB-AFC4-3BC6F5E5B9C4}" type="presOf" srcId="{F6108C98-67ED-4B53-AE6E-E3E367EA1233}" destId="{21647A3B-BE80-44B6-BE89-F522E4D044A5}" srcOrd="0" destOrd="0" presId="urn:microsoft.com/office/officeart/2008/layout/VerticalCurvedList"/>
    <dgm:cxn modelId="{855F17CB-6A93-4071-B60E-930A1E34F690}" srcId="{A186C8B3-D82A-4D87-94CE-28708FECD854}" destId="{758CF94E-D1B6-41DD-B1CA-0E3CE7A03D20}" srcOrd="2" destOrd="0" parTransId="{FB93946B-D9FA-48E1-BABA-2FBB025CA230}" sibTransId="{2821DF30-940C-4BE0-BFCF-3A3562BADF94}"/>
    <dgm:cxn modelId="{F812BDB6-05F4-4F27-8085-224BBEBCCF58}" srcId="{A186C8B3-D82A-4D87-94CE-28708FECD854}" destId="{570EC061-E76E-43A4-8228-079242D12801}" srcOrd="3" destOrd="0" parTransId="{7C59FEA5-0E30-40CA-AC8B-68D7786DC12A}" sibTransId="{7541B7FD-9A52-4549-A86E-67F30A4AF61D}"/>
    <dgm:cxn modelId="{7A900BB7-36BA-47BA-B581-CF8942BC311E}" type="presParOf" srcId="{E794259A-2642-417A-9ABA-8F5D108C17F6}" destId="{BCC5E63E-941E-473A-9350-B846F1FBDCD7}" srcOrd="0" destOrd="0" presId="urn:microsoft.com/office/officeart/2008/layout/VerticalCurvedList"/>
    <dgm:cxn modelId="{4E40C698-03E2-4CD9-8207-42B830415FE2}" type="presParOf" srcId="{BCC5E63E-941E-473A-9350-B846F1FBDCD7}" destId="{91497812-208F-4FF4-9C0A-64C0D6B100D9}" srcOrd="0" destOrd="0" presId="urn:microsoft.com/office/officeart/2008/layout/VerticalCurvedList"/>
    <dgm:cxn modelId="{13D98F91-66DD-4534-9157-4BDA552153EC}" type="presParOf" srcId="{91497812-208F-4FF4-9C0A-64C0D6B100D9}" destId="{999AF1DD-D717-416A-A455-46EE7AB68C5E}" srcOrd="0" destOrd="0" presId="urn:microsoft.com/office/officeart/2008/layout/VerticalCurvedList"/>
    <dgm:cxn modelId="{8392FD9D-6465-4662-AC72-85EBAC83C141}" type="presParOf" srcId="{91497812-208F-4FF4-9C0A-64C0D6B100D9}" destId="{3EDA8B6B-7B5A-4627-89CD-AC71489A22FE}" srcOrd="1" destOrd="0" presId="urn:microsoft.com/office/officeart/2008/layout/VerticalCurvedList"/>
    <dgm:cxn modelId="{9CE38F69-D283-4B63-9798-A9C47EDD6351}" type="presParOf" srcId="{91497812-208F-4FF4-9C0A-64C0D6B100D9}" destId="{811C6D83-D4CD-44EC-A9D0-AFD9E2D2C48D}" srcOrd="2" destOrd="0" presId="urn:microsoft.com/office/officeart/2008/layout/VerticalCurvedList"/>
    <dgm:cxn modelId="{2C97D28F-0F26-49D0-8084-683178CA0B0F}" type="presParOf" srcId="{91497812-208F-4FF4-9C0A-64C0D6B100D9}" destId="{9AF8AC2A-D9DF-41EB-852B-72D3896FABD0}" srcOrd="3" destOrd="0" presId="urn:microsoft.com/office/officeart/2008/layout/VerticalCurvedList"/>
    <dgm:cxn modelId="{14F6C55F-A16E-46C2-A196-48FC1DCE59AC}" type="presParOf" srcId="{BCC5E63E-941E-473A-9350-B846F1FBDCD7}" destId="{D1481D8F-F600-414B-83A9-8455C4886742}" srcOrd="1" destOrd="0" presId="urn:microsoft.com/office/officeart/2008/layout/VerticalCurvedList"/>
    <dgm:cxn modelId="{AA6379D4-30C6-43F1-A186-35FDB2A61D03}" type="presParOf" srcId="{BCC5E63E-941E-473A-9350-B846F1FBDCD7}" destId="{045ED6B5-62FD-4E9E-A206-685406856DCE}" srcOrd="2" destOrd="0" presId="urn:microsoft.com/office/officeart/2008/layout/VerticalCurvedList"/>
    <dgm:cxn modelId="{6AE0C5C9-C049-4AC1-BC60-7EF6ED5BF4FC}" type="presParOf" srcId="{045ED6B5-62FD-4E9E-A206-685406856DCE}" destId="{AA306801-EF43-4CCD-887B-709CCAAF85B4}" srcOrd="0" destOrd="0" presId="urn:microsoft.com/office/officeart/2008/layout/VerticalCurvedList"/>
    <dgm:cxn modelId="{48E57027-111C-4E52-8752-327C160A03B8}" type="presParOf" srcId="{BCC5E63E-941E-473A-9350-B846F1FBDCD7}" destId="{21647A3B-BE80-44B6-BE89-F522E4D044A5}" srcOrd="3" destOrd="0" presId="urn:microsoft.com/office/officeart/2008/layout/VerticalCurvedList"/>
    <dgm:cxn modelId="{46F0B80D-0015-4359-BE78-F2A3E5701BD6}" type="presParOf" srcId="{BCC5E63E-941E-473A-9350-B846F1FBDCD7}" destId="{B1E77E88-F38D-4E68-A1CB-35700BE85634}" srcOrd="4" destOrd="0" presId="urn:microsoft.com/office/officeart/2008/layout/VerticalCurvedList"/>
    <dgm:cxn modelId="{964D9F84-D128-432C-802E-E0C66DC7289D}" type="presParOf" srcId="{B1E77E88-F38D-4E68-A1CB-35700BE85634}" destId="{10695E50-0C4F-4C5E-8126-626C5FA23D0B}" srcOrd="0" destOrd="0" presId="urn:microsoft.com/office/officeart/2008/layout/VerticalCurvedList"/>
    <dgm:cxn modelId="{7AEB7685-1838-4164-B2B8-A4A15A8497D7}" type="presParOf" srcId="{BCC5E63E-941E-473A-9350-B846F1FBDCD7}" destId="{603A8446-2764-4AAD-8891-C3ACFD853F12}" srcOrd="5" destOrd="0" presId="urn:microsoft.com/office/officeart/2008/layout/VerticalCurvedList"/>
    <dgm:cxn modelId="{CB17DAEE-AB64-447C-A7A9-EC3149682375}" type="presParOf" srcId="{BCC5E63E-941E-473A-9350-B846F1FBDCD7}" destId="{F03B3A24-E710-455F-ADEE-F8FA14D756CF}" srcOrd="6" destOrd="0" presId="urn:microsoft.com/office/officeart/2008/layout/VerticalCurvedList"/>
    <dgm:cxn modelId="{D61F557D-B746-4A43-A5A0-740810FE1EA5}" type="presParOf" srcId="{F03B3A24-E710-455F-ADEE-F8FA14D756CF}" destId="{FB03DBE3-BA09-448B-B198-C74625C58851}" srcOrd="0" destOrd="0" presId="urn:microsoft.com/office/officeart/2008/layout/VerticalCurvedList"/>
    <dgm:cxn modelId="{EFD946A2-4ECD-4B39-B866-0A4C968CB300}" type="presParOf" srcId="{BCC5E63E-941E-473A-9350-B846F1FBDCD7}" destId="{10C85837-7A45-4291-BA58-5483F48B98E1}" srcOrd="7" destOrd="0" presId="urn:microsoft.com/office/officeart/2008/layout/VerticalCurvedList"/>
    <dgm:cxn modelId="{AB47EAFD-0272-40CD-9AFB-29D329433489}" type="presParOf" srcId="{BCC5E63E-941E-473A-9350-B846F1FBDCD7}" destId="{0675BC8F-BF70-4881-81C8-5346494090CB}" srcOrd="8" destOrd="0" presId="urn:microsoft.com/office/officeart/2008/layout/VerticalCurvedList"/>
    <dgm:cxn modelId="{933E8F13-0442-43BC-8970-C83B01FBDD07}" type="presParOf" srcId="{0675BC8F-BF70-4881-81C8-5346494090CB}" destId="{FC853954-1592-4B35-9FEE-07AA93A68927}" srcOrd="0" destOrd="0" presId="urn:microsoft.com/office/officeart/2008/layout/VerticalCurvedList"/>
    <dgm:cxn modelId="{848F2D0F-68C6-4D48-8161-9048FF7F8527}" type="presParOf" srcId="{BCC5E63E-941E-473A-9350-B846F1FBDCD7}" destId="{2D8A08E5-5063-4DD8-9411-FB5C9F659B03}" srcOrd="9" destOrd="0" presId="urn:microsoft.com/office/officeart/2008/layout/VerticalCurvedList"/>
    <dgm:cxn modelId="{7F0300E1-F888-484B-94C3-9DF3EDC86BE8}" type="presParOf" srcId="{BCC5E63E-941E-473A-9350-B846F1FBDCD7}" destId="{04922891-DC73-4A7D-BAD1-7A6F05C837C9}" srcOrd="10" destOrd="0" presId="urn:microsoft.com/office/officeart/2008/layout/VerticalCurvedList"/>
    <dgm:cxn modelId="{2EF77ED1-DA0F-49B6-92E5-D2EB7C5FDEF4}" type="presParOf" srcId="{04922891-DC73-4A7D-BAD1-7A6F05C837C9}" destId="{91D1B04A-ED27-4D8D-835C-240E8D088BE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FC67DB-7C0F-49FB-868C-70B40422F608}" type="doc">
      <dgm:prSet loTypeId="urn:microsoft.com/office/officeart/2008/layout/AlternatingHexagons" loCatId="list" qsTypeId="urn:microsoft.com/office/officeart/2005/8/quickstyle/simple1" qsCatId="simple" csTypeId="urn:microsoft.com/office/officeart/2005/8/colors/colorful3" csCatId="colorful" phldr="1"/>
      <dgm:spPr/>
      <dgm:t>
        <a:bodyPr/>
        <a:lstStyle/>
        <a:p>
          <a:endParaRPr lang="en-US"/>
        </a:p>
      </dgm:t>
    </dgm:pt>
    <dgm:pt modelId="{3C2B1B19-8C6B-4965-9D6B-90C905BDF612}">
      <dgm:prSet/>
      <dgm:spPr/>
      <dgm:t>
        <a:bodyPr/>
        <a:lstStyle/>
        <a:p>
          <a:pPr rtl="0"/>
          <a:r>
            <a:rPr lang="en-US" dirty="0">
              <a:solidFill>
                <a:schemeClr val="tx1"/>
              </a:solidFill>
            </a:rPr>
            <a:t>Tenaga Kesehatan</a:t>
          </a:r>
        </a:p>
      </dgm:t>
    </dgm:pt>
    <dgm:pt modelId="{2D179B72-BF25-4386-966D-1CDF6B9BFFC2}" type="parTrans" cxnId="{348EA92B-ADDF-457B-BA79-922E66CE9497}">
      <dgm:prSet/>
      <dgm:spPr/>
      <dgm:t>
        <a:bodyPr/>
        <a:lstStyle/>
        <a:p>
          <a:endParaRPr lang="en-US"/>
        </a:p>
      </dgm:t>
    </dgm:pt>
    <dgm:pt modelId="{6492405F-0E0B-4803-B11C-D7A9699F9B92}" type="sibTrans" cxnId="{348EA92B-ADDF-457B-BA79-922E66CE9497}">
      <dgm:prSet custT="1"/>
      <dgm:spPr/>
      <dgm:t>
        <a:bodyPr/>
        <a:lstStyle/>
        <a:p>
          <a:r>
            <a:rPr lang="en-US" sz="3200" b="1" dirty="0">
              <a:solidFill>
                <a:srgbClr val="FF0000"/>
              </a:solidFill>
            </a:rPr>
            <a:t>1</a:t>
          </a:r>
        </a:p>
      </dgm:t>
    </dgm:pt>
    <dgm:pt modelId="{E852C8D9-940A-486C-B410-7EC8862F7ECC}">
      <dgm:prSet/>
      <dgm:spPr/>
      <dgm:t>
        <a:bodyPr/>
        <a:lstStyle/>
        <a:p>
          <a:pPr rtl="0"/>
          <a:r>
            <a:rPr lang="en-US" dirty="0">
              <a:solidFill>
                <a:schemeClr val="tx1"/>
              </a:solidFill>
            </a:rPr>
            <a:t>Asisten Tenaga Kesehatan</a:t>
          </a:r>
        </a:p>
      </dgm:t>
    </dgm:pt>
    <dgm:pt modelId="{7A204F23-68E0-4419-83FE-F88B13ABD238}" type="parTrans" cxnId="{5E509B18-4155-4161-852C-7AA6FB3B85BE}">
      <dgm:prSet/>
      <dgm:spPr/>
      <dgm:t>
        <a:bodyPr/>
        <a:lstStyle/>
        <a:p>
          <a:endParaRPr lang="en-US"/>
        </a:p>
      </dgm:t>
    </dgm:pt>
    <dgm:pt modelId="{C7D9FB4C-3654-4639-8109-4BE6DA912B29}" type="sibTrans" cxnId="{5E509B18-4155-4161-852C-7AA6FB3B85BE}">
      <dgm:prSet/>
      <dgm:spPr/>
      <dgm:t>
        <a:bodyPr/>
        <a:lstStyle/>
        <a:p>
          <a:r>
            <a:rPr lang="en-US" dirty="0">
              <a:solidFill>
                <a:schemeClr val="bg1"/>
              </a:solidFill>
            </a:rPr>
            <a:t>2</a:t>
          </a:r>
        </a:p>
      </dgm:t>
    </dgm:pt>
    <dgm:pt modelId="{7BE90A6D-E8BA-4D16-BA9F-1F273B333AB0}" type="pres">
      <dgm:prSet presAssocID="{75FC67DB-7C0F-49FB-868C-70B40422F608}" presName="Name0" presStyleCnt="0">
        <dgm:presLayoutVars>
          <dgm:chMax/>
          <dgm:chPref/>
          <dgm:dir/>
          <dgm:animLvl val="lvl"/>
        </dgm:presLayoutVars>
      </dgm:prSet>
      <dgm:spPr/>
      <dgm:t>
        <a:bodyPr/>
        <a:lstStyle/>
        <a:p>
          <a:endParaRPr lang="en-US"/>
        </a:p>
      </dgm:t>
    </dgm:pt>
    <dgm:pt modelId="{6AAB235F-338C-4111-8609-2902061A9576}" type="pres">
      <dgm:prSet presAssocID="{3C2B1B19-8C6B-4965-9D6B-90C905BDF612}" presName="composite" presStyleCnt="0"/>
      <dgm:spPr/>
    </dgm:pt>
    <dgm:pt modelId="{4703EF37-DFD7-4E36-B263-71BAA029C091}" type="pres">
      <dgm:prSet presAssocID="{3C2B1B19-8C6B-4965-9D6B-90C905BDF612}" presName="Parent1" presStyleLbl="node1" presStyleIdx="0" presStyleCnt="4" custScaleX="166066" custLinFactNeighborX="-72896" custLinFactNeighborY="-2152">
        <dgm:presLayoutVars>
          <dgm:chMax val="1"/>
          <dgm:chPref val="1"/>
          <dgm:bulletEnabled val="1"/>
        </dgm:presLayoutVars>
      </dgm:prSet>
      <dgm:spPr/>
      <dgm:t>
        <a:bodyPr/>
        <a:lstStyle/>
        <a:p>
          <a:endParaRPr lang="en-US"/>
        </a:p>
      </dgm:t>
    </dgm:pt>
    <dgm:pt modelId="{052224EC-91D8-4FE7-AB0F-4A569ADBDE9A}" type="pres">
      <dgm:prSet presAssocID="{3C2B1B19-8C6B-4965-9D6B-90C905BDF612}" presName="Childtext1" presStyleLbl="revTx" presStyleIdx="0" presStyleCnt="2">
        <dgm:presLayoutVars>
          <dgm:chMax val="0"/>
          <dgm:chPref val="0"/>
          <dgm:bulletEnabled val="1"/>
        </dgm:presLayoutVars>
      </dgm:prSet>
      <dgm:spPr/>
    </dgm:pt>
    <dgm:pt modelId="{EF17E118-2DFE-490B-9B47-9FFE5C2B55F1}" type="pres">
      <dgm:prSet presAssocID="{3C2B1B19-8C6B-4965-9D6B-90C905BDF612}" presName="BalanceSpacing" presStyleCnt="0"/>
      <dgm:spPr/>
    </dgm:pt>
    <dgm:pt modelId="{BBC28B95-C62B-42DF-8371-EE36DDBE613E}" type="pres">
      <dgm:prSet presAssocID="{3C2B1B19-8C6B-4965-9D6B-90C905BDF612}" presName="BalanceSpacing1" presStyleCnt="0"/>
      <dgm:spPr/>
    </dgm:pt>
    <dgm:pt modelId="{7AE5D88F-E6BC-473E-B499-520DF8DE2EA9}" type="pres">
      <dgm:prSet presAssocID="{6492405F-0E0B-4803-B11C-D7A9699F9B92}" presName="Accent1Text" presStyleLbl="node1" presStyleIdx="1" presStyleCnt="4" custScaleX="77932" custScaleY="40594" custLinFactNeighborX="-77755" custLinFactNeighborY="-6655"/>
      <dgm:spPr/>
      <dgm:t>
        <a:bodyPr/>
        <a:lstStyle/>
        <a:p>
          <a:endParaRPr lang="en-US"/>
        </a:p>
      </dgm:t>
    </dgm:pt>
    <dgm:pt modelId="{D5B6F0FE-673A-4622-9BEA-7D6BFBB7CF19}" type="pres">
      <dgm:prSet presAssocID="{6492405F-0E0B-4803-B11C-D7A9699F9B92}" presName="spaceBetweenRectangles" presStyleCnt="0"/>
      <dgm:spPr/>
    </dgm:pt>
    <dgm:pt modelId="{85EAB21C-17BB-4B18-9279-DA4EF1CB9206}" type="pres">
      <dgm:prSet presAssocID="{E852C8D9-940A-486C-B410-7EC8862F7ECC}" presName="composite" presStyleCnt="0"/>
      <dgm:spPr/>
    </dgm:pt>
    <dgm:pt modelId="{A06C5971-F262-40F8-8D0D-729D2128BFE6}" type="pres">
      <dgm:prSet presAssocID="{E852C8D9-940A-486C-B410-7EC8862F7ECC}" presName="Parent1" presStyleLbl="node1" presStyleIdx="2" presStyleCnt="4" custScaleX="182410" custLinFactNeighborX="94481" custLinFactNeighborY="7467">
        <dgm:presLayoutVars>
          <dgm:chMax val="1"/>
          <dgm:chPref val="1"/>
          <dgm:bulletEnabled val="1"/>
        </dgm:presLayoutVars>
      </dgm:prSet>
      <dgm:spPr/>
      <dgm:t>
        <a:bodyPr/>
        <a:lstStyle/>
        <a:p>
          <a:endParaRPr lang="en-US"/>
        </a:p>
      </dgm:t>
    </dgm:pt>
    <dgm:pt modelId="{F2A1C8E3-647E-476B-8F06-94F9788853E0}" type="pres">
      <dgm:prSet presAssocID="{E852C8D9-940A-486C-B410-7EC8862F7ECC}" presName="Childtext1" presStyleLbl="revTx" presStyleIdx="1" presStyleCnt="2">
        <dgm:presLayoutVars>
          <dgm:chMax val="0"/>
          <dgm:chPref val="0"/>
          <dgm:bulletEnabled val="1"/>
        </dgm:presLayoutVars>
      </dgm:prSet>
      <dgm:spPr/>
    </dgm:pt>
    <dgm:pt modelId="{489BA539-CAB7-43C9-B9E9-EB84DD39270E}" type="pres">
      <dgm:prSet presAssocID="{E852C8D9-940A-486C-B410-7EC8862F7ECC}" presName="BalanceSpacing" presStyleCnt="0"/>
      <dgm:spPr/>
    </dgm:pt>
    <dgm:pt modelId="{7F13BD9C-03CF-4F5B-833D-66A4723FD35E}" type="pres">
      <dgm:prSet presAssocID="{E852C8D9-940A-486C-B410-7EC8862F7ECC}" presName="BalanceSpacing1" presStyleCnt="0"/>
      <dgm:spPr/>
    </dgm:pt>
    <dgm:pt modelId="{88467326-8D75-4367-B38C-1EA652BFBE19}" type="pres">
      <dgm:prSet presAssocID="{C7D9FB4C-3654-4639-8109-4BE6DA912B29}" presName="Accent1Text" presStyleLbl="node1" presStyleIdx="3" presStyleCnt="4" custScaleX="87445" custScaleY="40967" custLinFactX="-29793" custLinFactNeighborX="-100000" custLinFactNeighborY="3150"/>
      <dgm:spPr/>
      <dgm:t>
        <a:bodyPr/>
        <a:lstStyle/>
        <a:p>
          <a:endParaRPr lang="en-US"/>
        </a:p>
      </dgm:t>
    </dgm:pt>
  </dgm:ptLst>
  <dgm:cxnLst>
    <dgm:cxn modelId="{BF904BEC-B8B7-4103-BF5A-BCEA9F456A1C}" type="presOf" srcId="{3C2B1B19-8C6B-4965-9D6B-90C905BDF612}" destId="{4703EF37-DFD7-4E36-B263-71BAA029C091}" srcOrd="0" destOrd="0" presId="urn:microsoft.com/office/officeart/2008/layout/AlternatingHexagons"/>
    <dgm:cxn modelId="{C58B83B3-DAFE-4165-8153-8E322830E541}" type="presOf" srcId="{E852C8D9-940A-486C-B410-7EC8862F7ECC}" destId="{A06C5971-F262-40F8-8D0D-729D2128BFE6}" srcOrd="0" destOrd="0" presId="urn:microsoft.com/office/officeart/2008/layout/AlternatingHexagons"/>
    <dgm:cxn modelId="{8B4A58A8-25D0-4629-B8D8-4DBC37995A61}" type="presOf" srcId="{6492405F-0E0B-4803-B11C-D7A9699F9B92}" destId="{7AE5D88F-E6BC-473E-B499-520DF8DE2EA9}" srcOrd="0" destOrd="0" presId="urn:microsoft.com/office/officeart/2008/layout/AlternatingHexagons"/>
    <dgm:cxn modelId="{348EA92B-ADDF-457B-BA79-922E66CE9497}" srcId="{75FC67DB-7C0F-49FB-868C-70B40422F608}" destId="{3C2B1B19-8C6B-4965-9D6B-90C905BDF612}" srcOrd="0" destOrd="0" parTransId="{2D179B72-BF25-4386-966D-1CDF6B9BFFC2}" sibTransId="{6492405F-0E0B-4803-B11C-D7A9699F9B92}"/>
    <dgm:cxn modelId="{2CCFE8AF-6E02-4B05-922E-C5D275B4951B}" type="presOf" srcId="{75FC67DB-7C0F-49FB-868C-70B40422F608}" destId="{7BE90A6D-E8BA-4D16-BA9F-1F273B333AB0}" srcOrd="0" destOrd="0" presId="urn:microsoft.com/office/officeart/2008/layout/AlternatingHexagons"/>
    <dgm:cxn modelId="{12556447-DA67-4B49-845A-43149121F11D}" type="presOf" srcId="{C7D9FB4C-3654-4639-8109-4BE6DA912B29}" destId="{88467326-8D75-4367-B38C-1EA652BFBE19}" srcOrd="0" destOrd="0" presId="urn:microsoft.com/office/officeart/2008/layout/AlternatingHexagons"/>
    <dgm:cxn modelId="{5E509B18-4155-4161-852C-7AA6FB3B85BE}" srcId="{75FC67DB-7C0F-49FB-868C-70B40422F608}" destId="{E852C8D9-940A-486C-B410-7EC8862F7ECC}" srcOrd="1" destOrd="0" parTransId="{7A204F23-68E0-4419-83FE-F88B13ABD238}" sibTransId="{C7D9FB4C-3654-4639-8109-4BE6DA912B29}"/>
    <dgm:cxn modelId="{B500E211-D2CB-4196-8F55-3D367BDAA0DF}" type="presParOf" srcId="{7BE90A6D-E8BA-4D16-BA9F-1F273B333AB0}" destId="{6AAB235F-338C-4111-8609-2902061A9576}" srcOrd="0" destOrd="0" presId="urn:microsoft.com/office/officeart/2008/layout/AlternatingHexagons"/>
    <dgm:cxn modelId="{257E55FE-505A-4666-8EE5-F5D17ED5C930}" type="presParOf" srcId="{6AAB235F-338C-4111-8609-2902061A9576}" destId="{4703EF37-DFD7-4E36-B263-71BAA029C091}" srcOrd="0" destOrd="0" presId="urn:microsoft.com/office/officeart/2008/layout/AlternatingHexagons"/>
    <dgm:cxn modelId="{1A381514-2319-41ED-93CF-A5E8DAA00D05}" type="presParOf" srcId="{6AAB235F-338C-4111-8609-2902061A9576}" destId="{052224EC-91D8-4FE7-AB0F-4A569ADBDE9A}" srcOrd="1" destOrd="0" presId="urn:microsoft.com/office/officeart/2008/layout/AlternatingHexagons"/>
    <dgm:cxn modelId="{F31C3323-5A45-43D6-AD3D-8C7144FAA186}" type="presParOf" srcId="{6AAB235F-338C-4111-8609-2902061A9576}" destId="{EF17E118-2DFE-490B-9B47-9FFE5C2B55F1}" srcOrd="2" destOrd="0" presId="urn:microsoft.com/office/officeart/2008/layout/AlternatingHexagons"/>
    <dgm:cxn modelId="{3FE95500-AB50-4B45-BB85-1FEDA7FCBF3C}" type="presParOf" srcId="{6AAB235F-338C-4111-8609-2902061A9576}" destId="{BBC28B95-C62B-42DF-8371-EE36DDBE613E}" srcOrd="3" destOrd="0" presId="urn:microsoft.com/office/officeart/2008/layout/AlternatingHexagons"/>
    <dgm:cxn modelId="{B1D4F2EC-F7F2-4B4B-9CC9-D1D44EFCAEC8}" type="presParOf" srcId="{6AAB235F-338C-4111-8609-2902061A9576}" destId="{7AE5D88F-E6BC-473E-B499-520DF8DE2EA9}" srcOrd="4" destOrd="0" presId="urn:microsoft.com/office/officeart/2008/layout/AlternatingHexagons"/>
    <dgm:cxn modelId="{BCE4CB49-F282-4B3C-9444-BC29103CDDAA}" type="presParOf" srcId="{7BE90A6D-E8BA-4D16-BA9F-1F273B333AB0}" destId="{D5B6F0FE-673A-4622-9BEA-7D6BFBB7CF19}" srcOrd="1" destOrd="0" presId="urn:microsoft.com/office/officeart/2008/layout/AlternatingHexagons"/>
    <dgm:cxn modelId="{AD537570-9507-45F8-905D-41A39173FFE0}" type="presParOf" srcId="{7BE90A6D-E8BA-4D16-BA9F-1F273B333AB0}" destId="{85EAB21C-17BB-4B18-9279-DA4EF1CB9206}" srcOrd="2" destOrd="0" presId="urn:microsoft.com/office/officeart/2008/layout/AlternatingHexagons"/>
    <dgm:cxn modelId="{507D6466-DB34-40ED-8663-F374C51EA04C}" type="presParOf" srcId="{85EAB21C-17BB-4B18-9279-DA4EF1CB9206}" destId="{A06C5971-F262-40F8-8D0D-729D2128BFE6}" srcOrd="0" destOrd="0" presId="urn:microsoft.com/office/officeart/2008/layout/AlternatingHexagons"/>
    <dgm:cxn modelId="{2AD227B5-84F6-45CD-A00A-CA07A0E70464}" type="presParOf" srcId="{85EAB21C-17BB-4B18-9279-DA4EF1CB9206}" destId="{F2A1C8E3-647E-476B-8F06-94F9788853E0}" srcOrd="1" destOrd="0" presId="urn:microsoft.com/office/officeart/2008/layout/AlternatingHexagons"/>
    <dgm:cxn modelId="{94B80D5D-3EDE-43F1-BE17-99090ECF5E5D}" type="presParOf" srcId="{85EAB21C-17BB-4B18-9279-DA4EF1CB9206}" destId="{489BA539-CAB7-43C9-B9E9-EB84DD39270E}" srcOrd="2" destOrd="0" presId="urn:microsoft.com/office/officeart/2008/layout/AlternatingHexagons"/>
    <dgm:cxn modelId="{C0778521-862F-4370-BC5E-88414E73D2DE}" type="presParOf" srcId="{85EAB21C-17BB-4B18-9279-DA4EF1CB9206}" destId="{7F13BD9C-03CF-4F5B-833D-66A4723FD35E}" srcOrd="3" destOrd="0" presId="urn:microsoft.com/office/officeart/2008/layout/AlternatingHexagons"/>
    <dgm:cxn modelId="{F4B03C17-A04F-4AA6-A8A6-C8360EFD377B}" type="presParOf" srcId="{85EAB21C-17BB-4B18-9279-DA4EF1CB9206}" destId="{88467326-8D75-4367-B38C-1EA652BFBE19}"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0E7FA6-B059-4315-B88F-86BE064E4133}"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n-US"/>
        </a:p>
      </dgm:t>
    </dgm:pt>
    <dgm:pt modelId="{17C9B486-4651-4550-9485-217DE5CAB355}" type="pres">
      <dgm:prSet presAssocID="{480E7FA6-B059-4315-B88F-86BE064E4133}" presName="Name0" presStyleCnt="0">
        <dgm:presLayoutVars>
          <dgm:dir/>
        </dgm:presLayoutVars>
      </dgm:prSet>
      <dgm:spPr/>
      <dgm:t>
        <a:bodyPr/>
        <a:lstStyle/>
        <a:p>
          <a:endParaRPr lang="en-US"/>
        </a:p>
      </dgm:t>
    </dgm:pt>
  </dgm:ptLst>
  <dgm:cxnLst>
    <dgm:cxn modelId="{34CD7A4A-ABC8-4165-90C0-7C524C9EDB53}" type="presOf" srcId="{480E7FA6-B059-4315-B88F-86BE064E4133}" destId="{17C9B486-4651-4550-9485-217DE5CAB355}" srcOrd="0"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A8B6B-7B5A-4627-89CD-AC71489A22FE}">
      <dsp:nvSpPr>
        <dsp:cNvPr id="0" name=""/>
        <dsp:cNvSpPr/>
      </dsp:nvSpPr>
      <dsp:spPr>
        <a:xfrm>
          <a:off x="-4965981" y="-760907"/>
          <a:ext cx="5914303" cy="5914303"/>
        </a:xfrm>
        <a:prstGeom prst="blockArc">
          <a:avLst>
            <a:gd name="adj1" fmla="val 18900000"/>
            <a:gd name="adj2" fmla="val 2700000"/>
            <a:gd name="adj3" fmla="val 365"/>
          </a:avLst>
        </a:prstGeom>
        <a:noFill/>
        <a:ln w="15875" cap="rnd"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1481D8F-F600-414B-83A9-8455C4886742}">
      <dsp:nvSpPr>
        <dsp:cNvPr id="0" name=""/>
        <dsp:cNvSpPr/>
      </dsp:nvSpPr>
      <dsp:spPr>
        <a:xfrm>
          <a:off x="419625" y="144018"/>
          <a:ext cx="8021676" cy="565796"/>
        </a:xfrm>
        <a:prstGeom prst="rect">
          <a:avLst/>
        </a:prstGeom>
        <a:gradFill rotWithShape="0">
          <a:gsLst>
            <a:gs pos="0">
              <a:schemeClr val="accent3">
                <a:hueOff val="0"/>
                <a:satOff val="0"/>
                <a:lumOff val="0"/>
                <a:alphaOff val="0"/>
                <a:tint val="96000"/>
                <a:lumMod val="102000"/>
              </a:schemeClr>
            </a:gs>
            <a:gs pos="100000">
              <a:schemeClr val="accent3">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5957" tIns="50800" rIns="50800" bIns="50800" numCol="1" spcCol="1270" anchor="ctr" anchorCtr="0">
          <a:noAutofit/>
        </a:bodyPr>
        <a:lstStyle/>
        <a:p>
          <a:pPr lvl="0" algn="l" defTabSz="889000">
            <a:lnSpc>
              <a:spcPct val="90000"/>
            </a:lnSpc>
            <a:spcBef>
              <a:spcPct val="0"/>
            </a:spcBef>
            <a:spcAft>
              <a:spcPct val="35000"/>
            </a:spcAft>
          </a:pPr>
          <a:r>
            <a:rPr lang="en-US" sz="2000" kern="1200" dirty="0"/>
            <a:t>Memenuhi kebutuhan masyarakat akan Nakes</a:t>
          </a:r>
          <a:endParaRPr lang="id-ID" sz="2400" b="0" i="1" kern="1200" dirty="0">
            <a:latin typeface="+mn-lt"/>
          </a:endParaRPr>
        </a:p>
      </dsp:txBody>
      <dsp:txXfrm>
        <a:off x="419625" y="144018"/>
        <a:ext cx="8021676" cy="565796"/>
      </dsp:txXfrm>
    </dsp:sp>
    <dsp:sp modelId="{AA306801-EF43-4CCD-887B-709CCAAF85B4}">
      <dsp:nvSpPr>
        <dsp:cNvPr id="0" name=""/>
        <dsp:cNvSpPr/>
      </dsp:nvSpPr>
      <dsp:spPr>
        <a:xfrm>
          <a:off x="261291" y="438410"/>
          <a:ext cx="307201" cy="221301"/>
        </a:xfrm>
        <a:prstGeom prst="ellipse">
          <a:avLst/>
        </a:prstGeom>
        <a:solidFill>
          <a:schemeClr val="lt1">
            <a:hueOff val="0"/>
            <a:satOff val="0"/>
            <a:lumOff val="0"/>
            <a:alphaOff val="0"/>
          </a:schemeClr>
        </a:solidFill>
        <a:ln w="9525" cap="rnd" cmpd="sng" algn="ctr">
          <a:solidFill>
            <a:schemeClr val="accent3">
              <a:hueOff val="0"/>
              <a:satOff val="0"/>
              <a:lumOff val="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1647A3B-BE80-44B6-BE89-F522E4D044A5}">
      <dsp:nvSpPr>
        <dsp:cNvPr id="0" name=""/>
        <dsp:cNvSpPr/>
      </dsp:nvSpPr>
      <dsp:spPr>
        <a:xfrm>
          <a:off x="808459" y="936102"/>
          <a:ext cx="7628109" cy="549236"/>
        </a:xfrm>
        <a:prstGeom prst="rect">
          <a:avLst/>
        </a:prstGeom>
        <a:gradFill rotWithShape="0">
          <a:gsLst>
            <a:gs pos="0">
              <a:schemeClr val="accent3">
                <a:hueOff val="-434258"/>
                <a:satOff val="-2119"/>
                <a:lumOff val="-735"/>
                <a:alphaOff val="0"/>
                <a:tint val="96000"/>
                <a:lumMod val="102000"/>
              </a:schemeClr>
            </a:gs>
            <a:gs pos="100000">
              <a:schemeClr val="accent3">
                <a:hueOff val="-434258"/>
                <a:satOff val="-2119"/>
                <a:lumOff val="-735"/>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5957" tIns="50800" rIns="50800" bIns="50800" numCol="1" spcCol="1270" anchor="ctr" anchorCtr="0">
          <a:noAutofit/>
        </a:bodyPr>
        <a:lstStyle/>
        <a:p>
          <a:pPr lvl="0" algn="l" defTabSz="889000">
            <a:lnSpc>
              <a:spcPct val="90000"/>
            </a:lnSpc>
            <a:spcBef>
              <a:spcPct val="0"/>
            </a:spcBef>
            <a:spcAft>
              <a:spcPct val="35000"/>
            </a:spcAft>
          </a:pPr>
          <a:r>
            <a:rPr lang="en-US" sz="2000" kern="1200" dirty="0"/>
            <a:t>Mendayagunakan Nakes sesuai dengan kebutuhan masyarakat</a:t>
          </a:r>
        </a:p>
      </dsp:txBody>
      <dsp:txXfrm>
        <a:off x="808459" y="936102"/>
        <a:ext cx="7628109" cy="549236"/>
      </dsp:txXfrm>
    </dsp:sp>
    <dsp:sp modelId="{10695E50-0C4F-4C5E-8126-626C5FA23D0B}">
      <dsp:nvSpPr>
        <dsp:cNvPr id="0" name=""/>
        <dsp:cNvSpPr/>
      </dsp:nvSpPr>
      <dsp:spPr>
        <a:xfrm>
          <a:off x="465186" y="1029379"/>
          <a:ext cx="686545" cy="686545"/>
        </a:xfrm>
        <a:prstGeom prst="ellipse">
          <a:avLst/>
        </a:prstGeom>
        <a:solidFill>
          <a:schemeClr val="lt1">
            <a:hueOff val="0"/>
            <a:satOff val="0"/>
            <a:lumOff val="0"/>
            <a:alphaOff val="0"/>
          </a:schemeClr>
        </a:solidFill>
        <a:ln w="9525" cap="rnd" cmpd="sng" algn="ctr">
          <a:solidFill>
            <a:schemeClr val="accent3">
              <a:hueOff val="-434258"/>
              <a:satOff val="-2119"/>
              <a:lumOff val="-735"/>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03A8446-2764-4AAD-8891-C3ACFD853F12}">
      <dsp:nvSpPr>
        <dsp:cNvPr id="0" name=""/>
        <dsp:cNvSpPr/>
      </dsp:nvSpPr>
      <dsp:spPr>
        <a:xfrm>
          <a:off x="929252" y="1683009"/>
          <a:ext cx="7507316" cy="549236"/>
        </a:xfrm>
        <a:prstGeom prst="rect">
          <a:avLst/>
        </a:prstGeom>
        <a:gradFill rotWithShape="0">
          <a:gsLst>
            <a:gs pos="0">
              <a:schemeClr val="accent3">
                <a:hueOff val="-868515"/>
                <a:satOff val="-4237"/>
                <a:lumOff val="-1470"/>
                <a:alphaOff val="0"/>
                <a:tint val="96000"/>
                <a:lumMod val="102000"/>
              </a:schemeClr>
            </a:gs>
            <a:gs pos="100000">
              <a:schemeClr val="accent3">
                <a:hueOff val="-868515"/>
                <a:satOff val="-4237"/>
                <a:lumOff val="-147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5957" tIns="50800" rIns="50800" bIns="50800" numCol="1" spcCol="1270" anchor="ctr" anchorCtr="0">
          <a:noAutofit/>
        </a:bodyPr>
        <a:lstStyle/>
        <a:p>
          <a:pPr lvl="0" algn="l" defTabSz="889000">
            <a:lnSpc>
              <a:spcPct val="90000"/>
            </a:lnSpc>
            <a:spcBef>
              <a:spcPct val="0"/>
            </a:spcBef>
            <a:spcAft>
              <a:spcPct val="35000"/>
            </a:spcAft>
          </a:pPr>
          <a:r>
            <a:rPr lang="en-US" sz="2000" kern="1200" dirty="0"/>
            <a:t>Memberikan pelindungan kepada masyarakat dlm menerima penyelenggaraan upaya kesehatan</a:t>
          </a:r>
        </a:p>
      </dsp:txBody>
      <dsp:txXfrm>
        <a:off x="929252" y="1683009"/>
        <a:ext cx="7507316" cy="549236"/>
      </dsp:txXfrm>
    </dsp:sp>
    <dsp:sp modelId="{FB03DBE3-BA09-448B-B198-C74625C58851}">
      <dsp:nvSpPr>
        <dsp:cNvPr id="0" name=""/>
        <dsp:cNvSpPr/>
      </dsp:nvSpPr>
      <dsp:spPr>
        <a:xfrm>
          <a:off x="585979" y="1852971"/>
          <a:ext cx="686545" cy="686545"/>
        </a:xfrm>
        <a:prstGeom prst="ellipse">
          <a:avLst/>
        </a:prstGeom>
        <a:solidFill>
          <a:schemeClr val="lt1">
            <a:hueOff val="0"/>
            <a:satOff val="0"/>
            <a:lumOff val="0"/>
            <a:alphaOff val="0"/>
          </a:schemeClr>
        </a:solidFill>
        <a:ln w="9525" cap="rnd" cmpd="sng" algn="ctr">
          <a:solidFill>
            <a:schemeClr val="accent3">
              <a:hueOff val="-868515"/>
              <a:satOff val="-4237"/>
              <a:lumOff val="-147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0C85837-7A45-4291-BA58-5483F48B98E1}">
      <dsp:nvSpPr>
        <dsp:cNvPr id="0" name=""/>
        <dsp:cNvSpPr/>
      </dsp:nvSpPr>
      <dsp:spPr>
        <a:xfrm>
          <a:off x="808459" y="2448272"/>
          <a:ext cx="7628109" cy="916610"/>
        </a:xfrm>
        <a:prstGeom prst="rect">
          <a:avLst/>
        </a:prstGeom>
        <a:gradFill rotWithShape="0">
          <a:gsLst>
            <a:gs pos="0">
              <a:schemeClr val="accent3">
                <a:hueOff val="-1302773"/>
                <a:satOff val="-6356"/>
                <a:lumOff val="-2205"/>
                <a:alphaOff val="0"/>
                <a:tint val="96000"/>
                <a:lumMod val="102000"/>
              </a:schemeClr>
            </a:gs>
            <a:gs pos="100000">
              <a:schemeClr val="accent3">
                <a:hueOff val="-1302773"/>
                <a:satOff val="-6356"/>
                <a:lumOff val="-2205"/>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5957" tIns="50800" rIns="50800" bIns="50800" numCol="1" spcCol="1270" anchor="ctr" anchorCtr="0">
          <a:noAutofit/>
        </a:bodyPr>
        <a:lstStyle/>
        <a:p>
          <a:pPr lvl="0" algn="l" defTabSz="889000">
            <a:lnSpc>
              <a:spcPct val="90000"/>
            </a:lnSpc>
            <a:spcBef>
              <a:spcPct val="0"/>
            </a:spcBef>
            <a:spcAft>
              <a:spcPct val="35000"/>
            </a:spcAft>
          </a:pPr>
          <a:r>
            <a:rPr lang="en-US" sz="2000" kern="1200" dirty="0"/>
            <a:t>Mempertahankan dan meningkatkan mutu penyelenggaraan upaya kesehatan yang diberikan oleh Nakes</a:t>
          </a:r>
        </a:p>
      </dsp:txBody>
      <dsp:txXfrm>
        <a:off x="808459" y="2448272"/>
        <a:ext cx="7628109" cy="916610"/>
      </dsp:txXfrm>
    </dsp:sp>
    <dsp:sp modelId="{FC853954-1592-4B35-9FEE-07AA93A68927}">
      <dsp:nvSpPr>
        <dsp:cNvPr id="0" name=""/>
        <dsp:cNvSpPr/>
      </dsp:nvSpPr>
      <dsp:spPr>
        <a:xfrm>
          <a:off x="465186" y="2676562"/>
          <a:ext cx="686545" cy="686545"/>
        </a:xfrm>
        <a:prstGeom prst="ellipse">
          <a:avLst/>
        </a:prstGeom>
        <a:solidFill>
          <a:schemeClr val="lt1">
            <a:hueOff val="0"/>
            <a:satOff val="0"/>
            <a:lumOff val="0"/>
            <a:alphaOff val="0"/>
          </a:schemeClr>
        </a:solidFill>
        <a:ln w="9525" cap="rnd" cmpd="sng" algn="ctr">
          <a:solidFill>
            <a:schemeClr val="accent3">
              <a:hueOff val="-1302773"/>
              <a:satOff val="-6356"/>
              <a:lumOff val="-2205"/>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2D8A08E5-5063-4DD8-9411-FB5C9F659B03}">
      <dsp:nvSpPr>
        <dsp:cNvPr id="0" name=""/>
        <dsp:cNvSpPr/>
      </dsp:nvSpPr>
      <dsp:spPr>
        <a:xfrm>
          <a:off x="475267" y="3510391"/>
          <a:ext cx="8021676" cy="810091"/>
        </a:xfrm>
        <a:prstGeom prst="rect">
          <a:avLst/>
        </a:prstGeom>
        <a:gradFill rotWithShape="0">
          <a:gsLst>
            <a:gs pos="0">
              <a:schemeClr val="accent3">
                <a:hueOff val="-1737030"/>
                <a:satOff val="-8474"/>
                <a:lumOff val="-2940"/>
                <a:alphaOff val="0"/>
                <a:tint val="96000"/>
                <a:lumMod val="102000"/>
              </a:schemeClr>
            </a:gs>
            <a:gs pos="100000">
              <a:schemeClr val="accent3">
                <a:hueOff val="-1737030"/>
                <a:satOff val="-8474"/>
                <a:lumOff val="-294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35957" tIns="50800" rIns="50800" bIns="50800" numCol="1" spcCol="1270" anchor="ctr" anchorCtr="0">
          <a:noAutofit/>
        </a:bodyPr>
        <a:lstStyle/>
        <a:p>
          <a:pPr lvl="0" algn="l" defTabSz="889000">
            <a:lnSpc>
              <a:spcPct val="90000"/>
            </a:lnSpc>
            <a:spcBef>
              <a:spcPct val="0"/>
            </a:spcBef>
            <a:spcAft>
              <a:spcPct val="35000"/>
            </a:spcAft>
          </a:pPr>
          <a:r>
            <a:rPr lang="en-US" sz="2000" kern="1200" dirty="0"/>
            <a:t>Memberikan kepastian hukum kepada masyarakat dan Nakes.</a:t>
          </a:r>
        </a:p>
      </dsp:txBody>
      <dsp:txXfrm>
        <a:off x="475267" y="3510391"/>
        <a:ext cx="8021676" cy="810091"/>
      </dsp:txXfrm>
    </dsp:sp>
    <dsp:sp modelId="{91D1B04A-ED27-4D8D-835C-240E8D088BED}">
      <dsp:nvSpPr>
        <dsp:cNvPr id="0" name=""/>
        <dsp:cNvSpPr/>
      </dsp:nvSpPr>
      <dsp:spPr>
        <a:xfrm>
          <a:off x="71619" y="3500154"/>
          <a:ext cx="686545" cy="686545"/>
        </a:xfrm>
        <a:prstGeom prst="ellipse">
          <a:avLst/>
        </a:prstGeom>
        <a:solidFill>
          <a:schemeClr val="lt1">
            <a:hueOff val="0"/>
            <a:satOff val="0"/>
            <a:lumOff val="0"/>
            <a:alphaOff val="0"/>
          </a:schemeClr>
        </a:solidFill>
        <a:ln w="9525" cap="rnd" cmpd="sng" algn="ctr">
          <a:solidFill>
            <a:schemeClr val="accent3">
              <a:hueOff val="-1737030"/>
              <a:satOff val="-8474"/>
              <a:lumOff val="-2940"/>
              <a:alphaOff val="0"/>
            </a:schemeClr>
          </a:solidFill>
          <a:prstDash val="solid"/>
        </a:ln>
        <a:effectLst>
          <a:reflection blurRad="12700" stA="26000" endPos="32000" dist="12700" dir="5400000" sy="-100000" rotWithShape="0"/>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3EF37-DFD7-4E36-B263-71BAA029C091}">
      <dsp:nvSpPr>
        <dsp:cNvPr id="0" name=""/>
        <dsp:cNvSpPr/>
      </dsp:nvSpPr>
      <dsp:spPr>
        <a:xfrm rot="5400000">
          <a:off x="2030893" y="-407768"/>
          <a:ext cx="2286000" cy="3302753"/>
        </a:xfrm>
        <a:prstGeom prst="hexagon">
          <a:avLst>
            <a:gd name="adj" fmla="val 25000"/>
            <a:gd name="vf" fmla="val 11547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en-US" sz="3000" kern="1200" dirty="0">
              <a:solidFill>
                <a:schemeClr val="tx1"/>
              </a:solidFill>
            </a:rPr>
            <a:t>Tenaga Kesehatan</a:t>
          </a:r>
        </a:p>
      </dsp:txBody>
      <dsp:txXfrm rot="-5400000">
        <a:off x="2072976" y="481608"/>
        <a:ext cx="2201835" cy="1524000"/>
      </dsp:txXfrm>
    </dsp:sp>
    <dsp:sp modelId="{052224EC-91D8-4FE7-AB0F-4A569ADBDE9A}">
      <dsp:nvSpPr>
        <dsp:cNvPr id="0" name=""/>
        <dsp:cNvSpPr/>
      </dsp:nvSpPr>
      <dsp:spPr>
        <a:xfrm>
          <a:off x="5678424" y="607003"/>
          <a:ext cx="2551176" cy="1371600"/>
        </a:xfrm>
        <a:prstGeom prst="rect">
          <a:avLst/>
        </a:prstGeom>
        <a:noFill/>
        <a:ln>
          <a:noFill/>
        </a:ln>
        <a:effectLst/>
      </dsp:spPr>
      <dsp:style>
        <a:lnRef idx="0">
          <a:scrgbClr r="0" g="0" b="0"/>
        </a:lnRef>
        <a:fillRef idx="0">
          <a:scrgbClr r="0" g="0" b="0"/>
        </a:fillRef>
        <a:effectRef idx="0">
          <a:scrgbClr r="0" g="0" b="0"/>
        </a:effectRef>
        <a:fontRef idx="minor"/>
      </dsp:style>
    </dsp:sp>
    <dsp:sp modelId="{7AE5D88F-E6BC-473E-B499-520DF8DE2EA9}">
      <dsp:nvSpPr>
        <dsp:cNvPr id="0" name=""/>
        <dsp:cNvSpPr/>
      </dsp:nvSpPr>
      <dsp:spPr>
        <a:xfrm rot="5400000">
          <a:off x="465341" y="365706"/>
          <a:ext cx="927978" cy="1549927"/>
        </a:xfrm>
        <a:prstGeom prst="hexagon">
          <a:avLst>
            <a:gd name="adj" fmla="val 25000"/>
            <a:gd name="vf" fmla="val 115470"/>
          </a:avLst>
        </a:prstGeom>
        <a:solidFill>
          <a:schemeClr val="accent3">
            <a:hueOff val="-579010"/>
            <a:satOff val="-2825"/>
            <a:lumOff val="-98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b="1" kern="1200" dirty="0">
              <a:solidFill>
                <a:srgbClr val="FF0000"/>
              </a:solidFill>
            </a:rPr>
            <a:t>1</a:t>
          </a:r>
        </a:p>
      </dsp:txBody>
      <dsp:txXfrm rot="-5400000">
        <a:off x="412688" y="831343"/>
        <a:ext cx="1033285" cy="618652"/>
      </dsp:txXfrm>
    </dsp:sp>
    <dsp:sp modelId="{A06C5971-F262-40F8-8D0D-729D2128BFE6}">
      <dsp:nvSpPr>
        <dsp:cNvPr id="0" name=""/>
        <dsp:cNvSpPr/>
      </dsp:nvSpPr>
      <dsp:spPr>
        <a:xfrm rot="5400000">
          <a:off x="4281643" y="1569059"/>
          <a:ext cx="2286000" cy="3627806"/>
        </a:xfrm>
        <a:prstGeom prst="hexagon">
          <a:avLst>
            <a:gd name="adj" fmla="val 25000"/>
            <a:gd name="vf" fmla="val 115470"/>
          </a:avLst>
        </a:prstGeom>
        <a:solidFill>
          <a:schemeClr val="accent3">
            <a:hueOff val="-1158020"/>
            <a:satOff val="-5649"/>
            <a:lumOff val="-196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kern="1200" dirty="0">
              <a:solidFill>
                <a:schemeClr val="tx1"/>
              </a:solidFill>
            </a:rPr>
            <a:t>Asisten Tenaga Kesehatan</a:t>
          </a:r>
        </a:p>
      </dsp:txBody>
      <dsp:txXfrm rot="-5400000">
        <a:off x="4215374" y="2620962"/>
        <a:ext cx="2418538" cy="1524000"/>
      </dsp:txXfrm>
    </dsp:sp>
    <dsp:sp modelId="{F2A1C8E3-647E-476B-8F06-94F9788853E0}">
      <dsp:nvSpPr>
        <dsp:cNvPr id="0" name=""/>
        <dsp:cNvSpPr/>
      </dsp:nvSpPr>
      <dsp:spPr>
        <a:xfrm>
          <a:off x="0" y="2547359"/>
          <a:ext cx="2468880" cy="1371600"/>
        </a:xfrm>
        <a:prstGeom prst="rect">
          <a:avLst/>
        </a:prstGeom>
        <a:noFill/>
        <a:ln>
          <a:noFill/>
        </a:ln>
        <a:effectLst/>
      </dsp:spPr>
      <dsp:style>
        <a:lnRef idx="0">
          <a:scrgbClr r="0" g="0" b="0"/>
        </a:lnRef>
        <a:fillRef idx="0">
          <a:scrgbClr r="0" g="0" b="0"/>
        </a:fillRef>
        <a:effectRef idx="0">
          <a:scrgbClr r="0" g="0" b="0"/>
        </a:effectRef>
        <a:fontRef idx="minor"/>
      </dsp:style>
    </dsp:sp>
    <dsp:sp modelId="{88467326-8D75-4367-B38C-1EA652BFBE19}">
      <dsp:nvSpPr>
        <dsp:cNvPr id="0" name=""/>
        <dsp:cNvSpPr/>
      </dsp:nvSpPr>
      <dsp:spPr>
        <a:xfrm rot="5400000">
          <a:off x="2643909" y="2435607"/>
          <a:ext cx="936505" cy="1739123"/>
        </a:xfrm>
        <a:prstGeom prst="hexagon">
          <a:avLst>
            <a:gd name="adj" fmla="val 25000"/>
            <a:gd name="vf" fmla="val 115470"/>
          </a:avLst>
        </a:prstGeom>
        <a:solidFill>
          <a:schemeClr val="accent3">
            <a:hueOff val="-1737030"/>
            <a:satOff val="-8474"/>
            <a:lumOff val="-29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n-US" sz="3600" kern="1200" dirty="0">
              <a:solidFill>
                <a:schemeClr val="bg1"/>
              </a:solidFill>
            </a:rPr>
            <a:t>2</a:t>
          </a:r>
        </a:p>
      </dsp:txBody>
      <dsp:txXfrm rot="-5400000">
        <a:off x="2532454" y="2993000"/>
        <a:ext cx="1159415" cy="624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7792A-4088-42F7-9AB4-21F2A4E1A89B}" type="datetimeFigureOut">
              <a:rPr lang="en-US" smtClean="0"/>
              <a:t>4/6/2018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A331D-7353-4E2B-A0C6-B0D2CC9704CD}" type="slidenum">
              <a:rPr lang="en-US" smtClean="0"/>
              <a:t>‹#›</a:t>
            </a:fld>
            <a:endParaRPr lang="en-US"/>
          </a:p>
        </p:txBody>
      </p:sp>
    </p:spTree>
    <p:extLst>
      <p:ext uri="{BB962C8B-B14F-4D97-AF65-F5344CB8AC3E}">
        <p14:creationId xmlns:p14="http://schemas.microsoft.com/office/powerpoint/2010/main" val="164710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id-ID" altLang="id-ID">
                <a:solidFill>
                  <a:srgbClr val="000000"/>
                </a:solidFill>
              </a:rPr>
              <a:t>PT Askes (Persero)</a:t>
            </a:r>
          </a:p>
        </p:txBody>
      </p:sp>
      <p:sp>
        <p:nvSpPr>
          <p:cNvPr id="5" name="Notes Placeholder 2"/>
          <p:cNvSpPr>
            <a:spLocks noGrp="1"/>
          </p:cNvSpPr>
          <p:nvPr>
            <p:ph type="body" idx="1"/>
          </p:nvPr>
        </p:nvSpPr>
        <p:spPr/>
        <p:txBody>
          <a:bodyPr>
            <a:noAutofit/>
          </a:bodyPr>
          <a:lstStyle/>
          <a:p>
            <a:pPr marL="274324" indent="-274324" fontAlgn="auto">
              <a:spcBef>
                <a:spcPts val="0"/>
              </a:spcBef>
              <a:spcAft>
                <a:spcPts val="0"/>
              </a:spcAft>
              <a:buFontTx/>
              <a:buAutoNum type="arabicParenBoth"/>
              <a:defRPr/>
            </a:pPr>
            <a:r>
              <a:rPr lang="id-ID" sz="1400" dirty="0"/>
              <a:t>etiap Peserta berhak memperoleh Manfaat Jaminan Kesehatan yang bersifat pelayanan kesehatan perorangan, mencakup pelayanan promotif, preventif, kuratif, dan rehabilitatif termasuk pelayanan obat dan bahan medis habis pakai sesuai dengan kebutuhan medis yang diperlukan.</a:t>
            </a:r>
          </a:p>
          <a:p>
            <a:pPr fontAlgn="auto">
              <a:spcBef>
                <a:spcPts val="0"/>
              </a:spcBef>
              <a:spcAft>
                <a:spcPts val="0"/>
              </a:spcAft>
              <a:defRPr/>
            </a:pPr>
            <a:r>
              <a:rPr lang="fi-FI" sz="1400" dirty="0"/>
              <a:t>(2) Manfaat Jaminan Kesehatan sebagaimana dimaksud</a:t>
            </a:r>
            <a:r>
              <a:rPr lang="id-ID" sz="1400" dirty="0"/>
              <a:t> pada ayat (1)  </a:t>
            </a:r>
          </a:p>
          <a:p>
            <a:pPr marL="365225" indent="-365225" fontAlgn="auto">
              <a:spcBef>
                <a:spcPts val="0"/>
              </a:spcBef>
              <a:spcAft>
                <a:spcPts val="0"/>
              </a:spcAft>
              <a:defRPr/>
            </a:pPr>
            <a:r>
              <a:rPr lang="id-ID" sz="1400" dirty="0"/>
              <a:t>      terdiri atas Manfaat medis dan Manfaat non medis.</a:t>
            </a:r>
          </a:p>
          <a:p>
            <a:pPr fontAlgn="auto">
              <a:spcBef>
                <a:spcPts val="0"/>
              </a:spcBef>
              <a:spcAft>
                <a:spcPts val="0"/>
              </a:spcAft>
              <a:defRPr/>
            </a:pPr>
            <a:r>
              <a:rPr lang="id-ID" sz="1400" dirty="0"/>
              <a:t>(3) Manfaat medis sebagaimana dimaksud pada ayat (2) tidak terikat </a:t>
            </a:r>
          </a:p>
          <a:p>
            <a:pPr fontAlgn="auto">
              <a:spcBef>
                <a:spcPts val="0"/>
              </a:spcBef>
              <a:spcAft>
                <a:spcPts val="0"/>
              </a:spcAft>
              <a:defRPr/>
            </a:pPr>
            <a:r>
              <a:rPr lang="id-ID" sz="1400" dirty="0"/>
              <a:t>      dengan besaran iuran yang dibayarkan.</a:t>
            </a:r>
          </a:p>
          <a:p>
            <a:pPr fontAlgn="auto">
              <a:spcBef>
                <a:spcPts val="0"/>
              </a:spcBef>
              <a:spcAft>
                <a:spcPts val="0"/>
              </a:spcAft>
              <a:defRPr/>
            </a:pPr>
            <a:r>
              <a:rPr lang="id-ID" sz="1400" dirty="0"/>
              <a:t>(4) Manfaat non medis sebagaimana dimaksud pada ayat (2) meliputi </a:t>
            </a:r>
          </a:p>
          <a:p>
            <a:pPr fontAlgn="auto">
              <a:spcBef>
                <a:spcPts val="0"/>
              </a:spcBef>
              <a:spcAft>
                <a:spcPts val="0"/>
              </a:spcAft>
              <a:defRPr/>
            </a:pPr>
            <a:r>
              <a:rPr lang="id-ID" sz="1400" dirty="0"/>
              <a:t>      Manfaat akomodasi dan ambulans.</a:t>
            </a:r>
          </a:p>
          <a:p>
            <a:pPr fontAlgn="auto">
              <a:spcBef>
                <a:spcPts val="0"/>
              </a:spcBef>
              <a:spcAft>
                <a:spcPts val="0"/>
              </a:spcAft>
              <a:defRPr/>
            </a:pPr>
            <a:r>
              <a:rPr lang="id-ID" sz="1400" dirty="0"/>
              <a:t>(5) Manfaat akomodasi sebagaimana dimaksud pada ayat </a:t>
            </a:r>
            <a:r>
              <a:rPr lang="sv-SE" sz="1400" dirty="0"/>
              <a:t>(4) ditentukan </a:t>
            </a:r>
            <a:r>
              <a:rPr lang="id-ID" sz="1400" dirty="0"/>
              <a:t>  </a:t>
            </a:r>
          </a:p>
          <a:p>
            <a:pPr fontAlgn="auto">
              <a:spcBef>
                <a:spcPts val="0"/>
              </a:spcBef>
              <a:spcAft>
                <a:spcPts val="0"/>
              </a:spcAft>
              <a:defRPr/>
            </a:pPr>
            <a:r>
              <a:rPr lang="id-ID" sz="1400" dirty="0"/>
              <a:t>      </a:t>
            </a:r>
            <a:r>
              <a:rPr lang="sv-SE" sz="1400" dirty="0"/>
              <a:t>berdasarkan skala besaran iuran yang</a:t>
            </a:r>
            <a:r>
              <a:rPr lang="id-ID" sz="1400" dirty="0"/>
              <a:t> dibayarkan.</a:t>
            </a:r>
          </a:p>
          <a:p>
            <a:pPr fontAlgn="auto">
              <a:spcBef>
                <a:spcPts val="0"/>
              </a:spcBef>
              <a:spcAft>
                <a:spcPts val="0"/>
              </a:spcAft>
              <a:defRPr/>
            </a:pPr>
            <a:r>
              <a:rPr lang="id-ID" sz="1400" dirty="0"/>
              <a:t>(6) Ambulans sebagaimana dimaksud pada ayat (4) hanya diberikan </a:t>
            </a:r>
          </a:p>
          <a:p>
            <a:pPr fontAlgn="auto">
              <a:spcBef>
                <a:spcPts val="0"/>
              </a:spcBef>
              <a:spcAft>
                <a:spcPts val="0"/>
              </a:spcAft>
              <a:defRPr/>
            </a:pPr>
            <a:r>
              <a:rPr lang="id-ID" sz="1400" dirty="0"/>
              <a:t>      untuk pasien rujukan dari Fasilitas Kesehatan dengan kondisi tertentu </a:t>
            </a:r>
          </a:p>
          <a:p>
            <a:pPr fontAlgn="auto">
              <a:spcBef>
                <a:spcPts val="0"/>
              </a:spcBef>
              <a:spcAft>
                <a:spcPts val="0"/>
              </a:spcAft>
              <a:defRPr/>
            </a:pPr>
            <a:r>
              <a:rPr lang="id-ID" sz="1400" dirty="0"/>
              <a:t>      yang ditetapkan oleh BPJS Kesehatan.</a:t>
            </a:r>
          </a:p>
        </p:txBody>
      </p:sp>
    </p:spTree>
    <p:extLst>
      <p:ext uri="{BB962C8B-B14F-4D97-AF65-F5344CB8AC3E}">
        <p14:creationId xmlns:p14="http://schemas.microsoft.com/office/powerpoint/2010/main" val="15807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FB7A4A4-0C1B-41C9-8737-B1E7A7E9B8DA}" type="slidenum">
              <a:rPr lang="id-ID" smtClean="0"/>
              <a:pPr>
                <a:defRPr/>
              </a:pPr>
              <a:t>3</a:t>
            </a:fld>
            <a:endParaRPr lang="id-ID"/>
          </a:p>
        </p:txBody>
      </p:sp>
    </p:spTree>
    <p:extLst>
      <p:ext uri="{BB962C8B-B14F-4D97-AF65-F5344CB8AC3E}">
        <p14:creationId xmlns:p14="http://schemas.microsoft.com/office/powerpoint/2010/main" val="251108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27B4B6-AE29-47E3-9FBE-A7B7C23FDE4A}" type="slidenum">
              <a:rPr lang="en-US"/>
              <a:pPr/>
              <a:t>15</a:t>
            </a:fld>
            <a:endParaRPr lang="en-US"/>
          </a:p>
        </p:txBody>
      </p:sp>
    </p:spTree>
    <p:extLst>
      <p:ext uri="{BB962C8B-B14F-4D97-AF65-F5344CB8AC3E}">
        <p14:creationId xmlns:p14="http://schemas.microsoft.com/office/powerpoint/2010/main" val="358236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179833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9F356B-04EB-4360-8508-54C42781CF3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251006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404733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3276305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4260342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3582888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3263029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278308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279400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373492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9F356B-04EB-4360-8508-54C42781CF3B}"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251710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9F356B-04EB-4360-8508-54C42781CF3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185361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9F356B-04EB-4360-8508-54C42781CF3B}"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101227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9F356B-04EB-4360-8508-54C42781CF3B}"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16321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F356B-04EB-4360-8508-54C42781CF3B}"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162165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9F356B-04EB-4360-8508-54C42781CF3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296514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9F356B-04EB-4360-8508-54C42781CF3B}"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F8F47-55BB-413D-90ED-AE2DE822437F}" type="slidenum">
              <a:rPr lang="en-US" smtClean="0"/>
              <a:t>‹#›</a:t>
            </a:fld>
            <a:endParaRPr lang="en-US"/>
          </a:p>
        </p:txBody>
      </p:sp>
    </p:spTree>
    <p:extLst>
      <p:ext uri="{BB962C8B-B14F-4D97-AF65-F5344CB8AC3E}">
        <p14:creationId xmlns:p14="http://schemas.microsoft.com/office/powerpoint/2010/main" val="327058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A9F356B-04EB-4360-8508-54C42781CF3B}" type="datetimeFigureOut">
              <a:rPr lang="en-US" smtClean="0"/>
              <a:t>4/6/2018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35F8F47-55BB-413D-90ED-AE2DE822437F}" type="slidenum">
              <a:rPr lang="en-US" smtClean="0"/>
              <a:t>‹#›</a:t>
            </a:fld>
            <a:endParaRPr lang="en-US"/>
          </a:p>
        </p:txBody>
      </p:sp>
    </p:spTree>
    <p:extLst>
      <p:ext uri="{BB962C8B-B14F-4D97-AF65-F5344CB8AC3E}">
        <p14:creationId xmlns:p14="http://schemas.microsoft.com/office/powerpoint/2010/main" val="180935098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0DCEC5-53C8-4381-B1CF-002111805C82}"/>
              </a:ext>
            </a:extLst>
          </p:cNvPr>
          <p:cNvSpPr>
            <a:spLocks noGrp="1"/>
          </p:cNvSpPr>
          <p:nvPr>
            <p:ph type="ctrTitle"/>
          </p:nvPr>
        </p:nvSpPr>
        <p:spPr/>
        <p:txBody>
          <a:bodyPr/>
          <a:lstStyle/>
          <a:p>
            <a:r>
              <a:rPr lang="en-US" dirty="0"/>
              <a:t>IMPLEMENTASI JENJANG KARIR PERAWAT</a:t>
            </a:r>
          </a:p>
        </p:txBody>
      </p:sp>
      <p:sp>
        <p:nvSpPr>
          <p:cNvPr id="3" name="Subtitle 2">
            <a:extLst>
              <a:ext uri="{FF2B5EF4-FFF2-40B4-BE49-F238E27FC236}">
                <a16:creationId xmlns="" xmlns:a16="http://schemas.microsoft.com/office/drawing/2014/main" id="{4713CC34-AB24-4A12-B5D2-DF1F79E25BD1}"/>
              </a:ext>
            </a:extLst>
          </p:cNvPr>
          <p:cNvSpPr>
            <a:spLocks noGrp="1"/>
          </p:cNvSpPr>
          <p:nvPr>
            <p:ph type="subTitle" idx="1"/>
          </p:nvPr>
        </p:nvSpPr>
        <p:spPr/>
        <p:txBody>
          <a:bodyPr/>
          <a:lstStyle/>
          <a:p>
            <a:r>
              <a:rPr lang="en-US" dirty="0"/>
              <a:t>Oleh: Prayetni</a:t>
            </a:r>
          </a:p>
        </p:txBody>
      </p:sp>
    </p:spTree>
    <p:extLst>
      <p:ext uri="{BB962C8B-B14F-4D97-AF65-F5344CB8AC3E}">
        <p14:creationId xmlns:p14="http://schemas.microsoft.com/office/powerpoint/2010/main" val="99078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5E8421-7F8A-4EB2-85BB-EA40BD49F3C0}"/>
              </a:ext>
            </a:extLst>
          </p:cNvPr>
          <p:cNvSpPr>
            <a:spLocks noGrp="1"/>
          </p:cNvSpPr>
          <p:nvPr>
            <p:ph type="title"/>
          </p:nvPr>
        </p:nvSpPr>
        <p:spPr>
          <a:xfrm>
            <a:off x="1484310" y="190499"/>
            <a:ext cx="10018713" cy="1752599"/>
          </a:xfrm>
        </p:spPr>
        <p:txBody>
          <a:bodyPr/>
          <a:lstStyle/>
          <a:p>
            <a:r>
              <a:rPr lang="en-US" dirty="0" err="1"/>
              <a:t>Mengingat</a:t>
            </a:r>
            <a:r>
              <a:rPr lang="en-US" dirty="0"/>
              <a:t>:</a:t>
            </a:r>
          </a:p>
        </p:txBody>
      </p:sp>
      <p:sp>
        <p:nvSpPr>
          <p:cNvPr id="3" name="Content Placeholder 2">
            <a:extLst>
              <a:ext uri="{FF2B5EF4-FFF2-40B4-BE49-F238E27FC236}">
                <a16:creationId xmlns="" xmlns:a16="http://schemas.microsoft.com/office/drawing/2014/main" id="{8FD6902E-535F-4324-B6E1-CD8A5E86EA82}"/>
              </a:ext>
            </a:extLst>
          </p:cNvPr>
          <p:cNvSpPr>
            <a:spLocks noGrp="1"/>
          </p:cNvSpPr>
          <p:nvPr>
            <p:ph idx="1"/>
          </p:nvPr>
        </p:nvSpPr>
        <p:spPr>
          <a:xfrm>
            <a:off x="1484310" y="1720644"/>
            <a:ext cx="10018713" cy="4522839"/>
          </a:xfrm>
        </p:spPr>
        <p:txBody>
          <a:bodyPr>
            <a:normAutofit/>
          </a:bodyPr>
          <a:lstStyle/>
          <a:p>
            <a:pPr marL="514350" indent="-514350">
              <a:buAutoNum type="arabicPeriod"/>
            </a:pPr>
            <a:r>
              <a:rPr lang="en-US" sz="2000" dirty="0" err="1"/>
              <a:t>Undang</a:t>
            </a:r>
            <a:r>
              <a:rPr lang="en-US" sz="2000" dirty="0"/>
              <a:t> </a:t>
            </a:r>
            <a:r>
              <a:rPr lang="en-US" sz="2000" dirty="0" err="1"/>
              <a:t>Undang</a:t>
            </a:r>
            <a:r>
              <a:rPr lang="en-US" sz="2000" dirty="0"/>
              <a:t> </a:t>
            </a:r>
            <a:r>
              <a:rPr lang="en-US" sz="2000" dirty="0" err="1"/>
              <a:t>Nomor</a:t>
            </a:r>
            <a:r>
              <a:rPr lang="en-US" sz="2000" dirty="0"/>
              <a:t> 36 </a:t>
            </a:r>
            <a:r>
              <a:rPr lang="en-US" sz="2000" dirty="0" err="1"/>
              <a:t>Tahun</a:t>
            </a:r>
            <a:r>
              <a:rPr lang="en-US" sz="2000" dirty="0"/>
              <a:t> 2009 </a:t>
            </a:r>
            <a:r>
              <a:rPr lang="en-US" sz="2000" dirty="0" err="1"/>
              <a:t>Tentang</a:t>
            </a:r>
            <a:r>
              <a:rPr lang="en-US" sz="2000" dirty="0"/>
              <a:t> </a:t>
            </a:r>
            <a:r>
              <a:rPr lang="en-US" sz="2000" dirty="0" err="1"/>
              <a:t>Kesehatan</a:t>
            </a:r>
            <a:r>
              <a:rPr lang="en-US" sz="2000" dirty="0"/>
              <a:t>.</a:t>
            </a:r>
          </a:p>
          <a:p>
            <a:pPr marL="514350" indent="-514350">
              <a:buAutoNum type="arabicPeriod"/>
            </a:pPr>
            <a:r>
              <a:rPr lang="en-US" sz="2000" dirty="0" err="1"/>
              <a:t>Undang</a:t>
            </a:r>
            <a:r>
              <a:rPr lang="en-US" sz="2000" dirty="0"/>
              <a:t> </a:t>
            </a:r>
            <a:r>
              <a:rPr lang="en-US" sz="2000" dirty="0" err="1"/>
              <a:t>Undang</a:t>
            </a:r>
            <a:r>
              <a:rPr lang="en-US" sz="2000" dirty="0"/>
              <a:t> </a:t>
            </a:r>
            <a:r>
              <a:rPr lang="en-US" sz="2000" dirty="0" err="1"/>
              <a:t>Nomor</a:t>
            </a:r>
            <a:r>
              <a:rPr lang="en-US" sz="2000" dirty="0"/>
              <a:t> 44 </a:t>
            </a:r>
            <a:r>
              <a:rPr lang="en-US" sz="2000" dirty="0" err="1"/>
              <a:t>Tahun</a:t>
            </a:r>
            <a:r>
              <a:rPr lang="en-US" sz="2000" dirty="0"/>
              <a:t> 2009 </a:t>
            </a:r>
            <a:r>
              <a:rPr lang="en-US" sz="2000" dirty="0" err="1"/>
              <a:t>Tentang</a:t>
            </a:r>
            <a:r>
              <a:rPr lang="en-US" sz="2000" dirty="0"/>
              <a:t> </a:t>
            </a:r>
            <a:r>
              <a:rPr lang="en-US" sz="2000" dirty="0" err="1"/>
              <a:t>Rumah</a:t>
            </a:r>
            <a:r>
              <a:rPr lang="en-US" sz="2000" dirty="0"/>
              <a:t> </a:t>
            </a:r>
            <a:r>
              <a:rPr lang="en-US" sz="2000" dirty="0" err="1"/>
              <a:t>Sakit</a:t>
            </a:r>
            <a:r>
              <a:rPr lang="en-US" sz="2000" dirty="0"/>
              <a:t>.</a:t>
            </a:r>
          </a:p>
          <a:p>
            <a:pPr marL="514350" indent="-514350">
              <a:buAutoNum type="arabicPeriod"/>
            </a:pPr>
            <a:r>
              <a:rPr lang="en-US" sz="2000" dirty="0" err="1"/>
              <a:t>Undang</a:t>
            </a:r>
            <a:r>
              <a:rPr lang="en-US" sz="2000" dirty="0"/>
              <a:t> </a:t>
            </a:r>
            <a:r>
              <a:rPr lang="en-US" sz="2000" dirty="0" err="1"/>
              <a:t>Undang</a:t>
            </a:r>
            <a:r>
              <a:rPr lang="en-US" sz="2000" dirty="0"/>
              <a:t> </a:t>
            </a:r>
            <a:r>
              <a:rPr lang="en-US" sz="2000" dirty="0" err="1"/>
              <a:t>Nomor</a:t>
            </a:r>
            <a:r>
              <a:rPr lang="en-US" sz="2000" dirty="0"/>
              <a:t> 36 </a:t>
            </a:r>
            <a:r>
              <a:rPr lang="en-US" sz="2000" dirty="0" err="1"/>
              <a:t>Tahun</a:t>
            </a:r>
            <a:r>
              <a:rPr lang="en-US" sz="2000" dirty="0"/>
              <a:t> 2014 </a:t>
            </a:r>
            <a:r>
              <a:rPr lang="en-US" sz="2000" dirty="0" err="1"/>
              <a:t>Tentang</a:t>
            </a:r>
            <a:r>
              <a:rPr lang="en-US" sz="2000" dirty="0"/>
              <a:t> Tenaga </a:t>
            </a:r>
            <a:r>
              <a:rPr lang="en-US" sz="2000" dirty="0" err="1"/>
              <a:t>Kesehatan</a:t>
            </a:r>
            <a:r>
              <a:rPr lang="en-US" sz="2000" dirty="0"/>
              <a:t>.</a:t>
            </a:r>
          </a:p>
          <a:p>
            <a:pPr marL="514350" indent="-514350">
              <a:buAutoNum type="arabicPeriod"/>
            </a:pPr>
            <a:r>
              <a:rPr lang="en-US" sz="2000" dirty="0" err="1"/>
              <a:t>Undang</a:t>
            </a:r>
            <a:r>
              <a:rPr lang="en-US" sz="2000" dirty="0"/>
              <a:t> </a:t>
            </a:r>
            <a:r>
              <a:rPr lang="en-US" sz="2000" dirty="0" err="1"/>
              <a:t>Undang</a:t>
            </a:r>
            <a:r>
              <a:rPr lang="en-US" sz="2000" dirty="0"/>
              <a:t> </a:t>
            </a:r>
            <a:r>
              <a:rPr lang="en-US" sz="2000" dirty="0" err="1"/>
              <a:t>Nomor</a:t>
            </a:r>
            <a:r>
              <a:rPr lang="en-US" sz="2000" dirty="0"/>
              <a:t> 38 </a:t>
            </a:r>
            <a:r>
              <a:rPr lang="en-US" sz="2000" dirty="0" err="1"/>
              <a:t>Tahun</a:t>
            </a:r>
            <a:r>
              <a:rPr lang="en-US" sz="2000" dirty="0"/>
              <a:t> 2014 </a:t>
            </a:r>
            <a:r>
              <a:rPr lang="en-US" sz="2000" dirty="0" err="1"/>
              <a:t>Tentang</a:t>
            </a:r>
            <a:r>
              <a:rPr lang="en-US" sz="2000" dirty="0"/>
              <a:t> </a:t>
            </a:r>
            <a:r>
              <a:rPr lang="en-US" sz="2000" dirty="0" err="1"/>
              <a:t>Keperawatan</a:t>
            </a:r>
            <a:endParaRPr lang="en-US" sz="2000" dirty="0"/>
          </a:p>
          <a:p>
            <a:pPr marL="514350" indent="-514350">
              <a:buAutoNum type="arabicPeriod"/>
            </a:pPr>
            <a:r>
              <a:rPr lang="en-US" sz="2000" dirty="0" err="1"/>
              <a:t>Peraturan</a:t>
            </a:r>
            <a:r>
              <a:rPr lang="en-US" sz="2000" dirty="0"/>
              <a:t> Menteri </a:t>
            </a:r>
            <a:r>
              <a:rPr lang="en-US" sz="2000" dirty="0" err="1"/>
              <a:t>Kesehatan</a:t>
            </a:r>
            <a:r>
              <a:rPr lang="en-US" sz="2000" dirty="0"/>
              <a:t> </a:t>
            </a:r>
            <a:r>
              <a:rPr lang="en-US" sz="2000" dirty="0" err="1"/>
              <a:t>Nomor</a:t>
            </a:r>
            <a:r>
              <a:rPr lang="en-US" sz="2000" dirty="0"/>
              <a:t> HK.02.002/Menkes/148/I/2010 </a:t>
            </a:r>
            <a:r>
              <a:rPr lang="en-US" sz="2000" dirty="0" err="1"/>
              <a:t>Tentang</a:t>
            </a:r>
            <a:r>
              <a:rPr lang="en-US" sz="2000" dirty="0"/>
              <a:t> </a:t>
            </a:r>
            <a:r>
              <a:rPr lang="en-US" sz="2000" dirty="0" err="1"/>
              <a:t>Izin</a:t>
            </a:r>
            <a:r>
              <a:rPr lang="en-US" sz="2000" dirty="0"/>
              <a:t> </a:t>
            </a:r>
            <a:r>
              <a:rPr lang="en-US" sz="2000" dirty="0" err="1"/>
              <a:t>dan</a:t>
            </a:r>
            <a:r>
              <a:rPr lang="en-US" sz="2000" dirty="0"/>
              <a:t> </a:t>
            </a:r>
            <a:r>
              <a:rPr lang="en-US" sz="2000" dirty="0" err="1"/>
              <a:t>Penyelenggaraan</a:t>
            </a:r>
            <a:r>
              <a:rPr lang="en-US" sz="2000" dirty="0"/>
              <a:t> </a:t>
            </a:r>
            <a:r>
              <a:rPr lang="en-US" sz="2000" dirty="0" err="1"/>
              <a:t>Praktik</a:t>
            </a:r>
            <a:r>
              <a:rPr lang="en-US" sz="2000" dirty="0"/>
              <a:t> </a:t>
            </a:r>
            <a:r>
              <a:rPr lang="en-US" sz="2000" dirty="0" err="1"/>
              <a:t>Perawat</a:t>
            </a:r>
            <a:r>
              <a:rPr lang="en-US" sz="2000" dirty="0"/>
              <a:t> </a:t>
            </a:r>
            <a:r>
              <a:rPr lang="en-US" sz="2000" dirty="0" err="1"/>
              <a:t>sebagaimana</a:t>
            </a:r>
            <a:r>
              <a:rPr lang="en-US" sz="2000" dirty="0"/>
              <a:t> </a:t>
            </a:r>
            <a:r>
              <a:rPr lang="en-US" sz="2000" dirty="0" err="1"/>
              <a:t>telah</a:t>
            </a:r>
            <a:r>
              <a:rPr lang="en-US" sz="2000" dirty="0"/>
              <a:t> </a:t>
            </a:r>
            <a:r>
              <a:rPr lang="en-US" sz="2000" dirty="0" err="1"/>
              <a:t>diubah</a:t>
            </a:r>
            <a:r>
              <a:rPr lang="en-US" sz="2000" dirty="0"/>
              <a:t> </a:t>
            </a:r>
            <a:r>
              <a:rPr lang="en-US" sz="2000" dirty="0" err="1"/>
              <a:t>dengan</a:t>
            </a:r>
            <a:r>
              <a:rPr lang="en-US" sz="2000" dirty="0"/>
              <a:t> </a:t>
            </a:r>
            <a:r>
              <a:rPr lang="en-US" sz="2000" dirty="0" err="1"/>
              <a:t>Peraturan</a:t>
            </a:r>
            <a:r>
              <a:rPr lang="en-US" sz="2000" dirty="0"/>
              <a:t> Menteri </a:t>
            </a:r>
            <a:r>
              <a:rPr lang="en-US" sz="2000" dirty="0" err="1"/>
              <a:t>Kesehatan</a:t>
            </a:r>
            <a:r>
              <a:rPr lang="en-US" sz="2000" dirty="0"/>
              <a:t> </a:t>
            </a:r>
            <a:r>
              <a:rPr lang="en-US" sz="2000" dirty="0" err="1"/>
              <a:t>Nomor</a:t>
            </a:r>
            <a:r>
              <a:rPr lang="en-US" sz="2000" dirty="0"/>
              <a:t> 17 </a:t>
            </a:r>
            <a:r>
              <a:rPr lang="en-US" sz="2000" dirty="0" err="1"/>
              <a:t>Tahun</a:t>
            </a:r>
            <a:r>
              <a:rPr lang="en-US" sz="2000" dirty="0"/>
              <a:t> 2013</a:t>
            </a:r>
          </a:p>
          <a:p>
            <a:pPr marL="514350" indent="-514350">
              <a:buAutoNum type="arabicPeriod"/>
            </a:pPr>
            <a:r>
              <a:rPr lang="en-US" sz="2000" dirty="0" err="1"/>
              <a:t>Peraturan</a:t>
            </a:r>
            <a:r>
              <a:rPr lang="en-US" sz="2000" dirty="0"/>
              <a:t> Menteri </a:t>
            </a:r>
            <a:r>
              <a:rPr lang="en-US" sz="2000" dirty="0" err="1"/>
              <a:t>Kesehatan</a:t>
            </a:r>
            <a:r>
              <a:rPr lang="en-US" sz="2000" dirty="0"/>
              <a:t> </a:t>
            </a:r>
            <a:r>
              <a:rPr lang="en-US" sz="2000" dirty="0" err="1"/>
              <a:t>Nomor</a:t>
            </a:r>
            <a:r>
              <a:rPr lang="en-US" sz="2000" dirty="0"/>
              <a:t> 56 </a:t>
            </a:r>
            <a:r>
              <a:rPr lang="en-US" sz="2000" dirty="0" err="1"/>
              <a:t>Tahun</a:t>
            </a:r>
            <a:r>
              <a:rPr lang="en-US" sz="2000" dirty="0"/>
              <a:t> 2014 </a:t>
            </a:r>
            <a:r>
              <a:rPr lang="en-US" sz="2000" dirty="0" err="1"/>
              <a:t>Tentang</a:t>
            </a:r>
            <a:r>
              <a:rPr lang="en-US" sz="2000" dirty="0"/>
              <a:t> </a:t>
            </a:r>
            <a:r>
              <a:rPr lang="en-US" sz="2000" dirty="0" err="1"/>
              <a:t>Klasifikasi</a:t>
            </a:r>
            <a:r>
              <a:rPr lang="en-US" sz="2000" dirty="0"/>
              <a:t> </a:t>
            </a:r>
            <a:r>
              <a:rPr lang="en-US" sz="2000" dirty="0" err="1"/>
              <a:t>dan</a:t>
            </a:r>
            <a:r>
              <a:rPr lang="en-US" sz="2000" dirty="0"/>
              <a:t> </a:t>
            </a:r>
            <a:r>
              <a:rPr lang="en-US" sz="2000" dirty="0" err="1"/>
              <a:t>Perizinan</a:t>
            </a:r>
            <a:r>
              <a:rPr lang="en-US" sz="2000" dirty="0"/>
              <a:t> </a:t>
            </a:r>
            <a:r>
              <a:rPr lang="en-US" sz="2000" dirty="0" err="1"/>
              <a:t>Rumah</a:t>
            </a:r>
            <a:r>
              <a:rPr lang="en-US" sz="2000" dirty="0"/>
              <a:t> </a:t>
            </a:r>
            <a:r>
              <a:rPr lang="en-US" sz="2000" dirty="0" err="1"/>
              <a:t>Sakit</a:t>
            </a:r>
            <a:endParaRPr lang="en-US" sz="2000" dirty="0"/>
          </a:p>
          <a:p>
            <a:pPr marL="514350" indent="-514350">
              <a:buAutoNum type="arabicPeriod"/>
            </a:pPr>
            <a:r>
              <a:rPr lang="en-US" sz="2000" dirty="0" err="1"/>
              <a:t>Peraturan</a:t>
            </a:r>
            <a:r>
              <a:rPr lang="en-US" sz="2000" dirty="0"/>
              <a:t> Menteri </a:t>
            </a:r>
            <a:r>
              <a:rPr lang="en-US" sz="2000" dirty="0" err="1"/>
              <a:t>Kesehatan</a:t>
            </a:r>
            <a:r>
              <a:rPr lang="en-US" sz="2000" dirty="0"/>
              <a:t> </a:t>
            </a:r>
            <a:r>
              <a:rPr lang="en-US" sz="2000" dirty="0" err="1"/>
              <a:t>Nomor</a:t>
            </a:r>
            <a:r>
              <a:rPr lang="en-US" sz="2000" dirty="0"/>
              <a:t> 75 </a:t>
            </a:r>
            <a:r>
              <a:rPr lang="en-US" sz="2000" dirty="0" err="1"/>
              <a:t>Tahun</a:t>
            </a:r>
            <a:r>
              <a:rPr lang="en-US" sz="2000" dirty="0"/>
              <a:t> 2014 </a:t>
            </a:r>
            <a:r>
              <a:rPr lang="en-US" sz="2000" dirty="0" err="1"/>
              <a:t>Tentang</a:t>
            </a:r>
            <a:r>
              <a:rPr lang="en-US" sz="2000" dirty="0"/>
              <a:t> Pusat </a:t>
            </a:r>
            <a:r>
              <a:rPr lang="en-US" sz="2000" dirty="0" err="1"/>
              <a:t>Kesehatan</a:t>
            </a:r>
            <a:r>
              <a:rPr lang="en-US" sz="2000" dirty="0"/>
              <a:t> Masyarakat.</a:t>
            </a:r>
          </a:p>
        </p:txBody>
      </p:sp>
    </p:spTree>
    <p:extLst>
      <p:ext uri="{BB962C8B-B14F-4D97-AF65-F5344CB8AC3E}">
        <p14:creationId xmlns:p14="http://schemas.microsoft.com/office/powerpoint/2010/main" val="4135321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36A474-D40A-4D8C-9CA2-54321865A5CB}"/>
              </a:ext>
            </a:extLst>
          </p:cNvPr>
          <p:cNvSpPr>
            <a:spLocks noGrp="1"/>
          </p:cNvSpPr>
          <p:nvPr>
            <p:ph type="title"/>
          </p:nvPr>
        </p:nvSpPr>
        <p:spPr/>
        <p:txBody>
          <a:bodyPr>
            <a:normAutofit/>
          </a:bodyPr>
          <a:lstStyle/>
          <a:p>
            <a:r>
              <a:rPr lang="en-US" dirty="0" err="1"/>
              <a:t>Tujuan</a:t>
            </a:r>
            <a:r>
              <a:rPr lang="en-US" dirty="0"/>
              <a:t> </a:t>
            </a:r>
            <a:r>
              <a:rPr lang="en-US" dirty="0" err="1"/>
              <a:t>Pengembangan</a:t>
            </a:r>
            <a:r>
              <a:rPr lang="en-US" dirty="0"/>
              <a:t> </a:t>
            </a:r>
            <a:r>
              <a:rPr lang="en-US" dirty="0" err="1"/>
              <a:t>Jenjang</a:t>
            </a:r>
            <a:r>
              <a:rPr lang="en-US" dirty="0"/>
              <a:t> </a:t>
            </a:r>
            <a:r>
              <a:rPr lang="en-US" dirty="0" err="1"/>
              <a:t>Karir</a:t>
            </a:r>
            <a:r>
              <a:rPr lang="en-US" dirty="0"/>
              <a:t> Professional </a:t>
            </a:r>
            <a:r>
              <a:rPr lang="en-US" dirty="0" err="1"/>
              <a:t>Perawat</a:t>
            </a:r>
            <a:r>
              <a:rPr lang="en-US" dirty="0"/>
              <a:t>:</a:t>
            </a:r>
          </a:p>
        </p:txBody>
      </p:sp>
      <p:sp>
        <p:nvSpPr>
          <p:cNvPr id="3" name="Content Placeholder 2">
            <a:extLst>
              <a:ext uri="{FF2B5EF4-FFF2-40B4-BE49-F238E27FC236}">
                <a16:creationId xmlns="" xmlns:a16="http://schemas.microsoft.com/office/drawing/2014/main" id="{0A5F4EEA-B93C-45F7-BECA-6BBF4E7EDA97}"/>
              </a:ext>
            </a:extLst>
          </p:cNvPr>
          <p:cNvSpPr>
            <a:spLocks noGrp="1"/>
          </p:cNvSpPr>
          <p:nvPr>
            <p:ph idx="1"/>
          </p:nvPr>
        </p:nvSpPr>
        <p:spPr/>
        <p:txBody>
          <a:bodyPr>
            <a:normAutofit fontScale="77500" lnSpcReduction="20000"/>
          </a:bodyPr>
          <a:lstStyle/>
          <a:p>
            <a:pPr marL="514350" indent="-514350">
              <a:buAutoNum type="arabicPeriod"/>
            </a:pPr>
            <a:r>
              <a:rPr lang="en-US" sz="2800" dirty="0" err="1"/>
              <a:t>Meningkatkan</a:t>
            </a:r>
            <a:r>
              <a:rPr lang="en-US" sz="2800" dirty="0"/>
              <a:t> moral </a:t>
            </a:r>
            <a:r>
              <a:rPr lang="en-US" sz="2800" dirty="0" err="1"/>
              <a:t>kerja</a:t>
            </a:r>
            <a:r>
              <a:rPr lang="en-US" sz="2800" dirty="0"/>
              <a:t> </a:t>
            </a:r>
            <a:r>
              <a:rPr lang="en-US" sz="2800" dirty="0" err="1"/>
              <a:t>dan</a:t>
            </a:r>
            <a:r>
              <a:rPr lang="en-US" sz="2800" dirty="0"/>
              <a:t> </a:t>
            </a:r>
            <a:r>
              <a:rPr lang="en-US" sz="2800" dirty="0" err="1"/>
              <a:t>mengurangi</a:t>
            </a:r>
            <a:r>
              <a:rPr lang="en-US" sz="2800" dirty="0"/>
              <a:t> </a:t>
            </a:r>
            <a:r>
              <a:rPr lang="en-US" sz="2800" dirty="0" err="1"/>
              <a:t>kebuntuan</a:t>
            </a:r>
            <a:r>
              <a:rPr lang="en-US" sz="2800" dirty="0"/>
              <a:t> </a:t>
            </a:r>
            <a:r>
              <a:rPr lang="en-US" sz="2800" dirty="0" err="1"/>
              <a:t>karir</a:t>
            </a:r>
            <a:r>
              <a:rPr lang="en-US" sz="2800" dirty="0"/>
              <a:t> (dead end job/career)</a:t>
            </a:r>
          </a:p>
          <a:p>
            <a:pPr marL="514350" indent="-514350">
              <a:buAutoNum type="arabicPeriod"/>
            </a:pPr>
            <a:r>
              <a:rPr lang="en-US" sz="2800" dirty="0" err="1"/>
              <a:t>Menurunkan</a:t>
            </a:r>
            <a:r>
              <a:rPr lang="en-US" sz="2800" dirty="0"/>
              <a:t> </a:t>
            </a:r>
            <a:r>
              <a:rPr lang="en-US" sz="2800" dirty="0" err="1"/>
              <a:t>jumlah</a:t>
            </a:r>
            <a:r>
              <a:rPr lang="en-US" sz="2800" dirty="0"/>
              <a:t> </a:t>
            </a:r>
            <a:r>
              <a:rPr lang="en-US" sz="2800" dirty="0" err="1"/>
              <a:t>perawat</a:t>
            </a:r>
            <a:r>
              <a:rPr lang="en-US" sz="2800" dirty="0"/>
              <a:t> yang </a:t>
            </a:r>
            <a:r>
              <a:rPr lang="en-US" sz="2800" dirty="0" err="1"/>
              <a:t>keluar</a:t>
            </a:r>
            <a:r>
              <a:rPr lang="en-US" sz="2800" dirty="0"/>
              <a:t> </a:t>
            </a:r>
            <a:r>
              <a:rPr lang="en-US" sz="2800" dirty="0" err="1"/>
              <a:t>dari</a:t>
            </a:r>
            <a:r>
              <a:rPr lang="en-US" sz="2800" dirty="0"/>
              <a:t> </a:t>
            </a:r>
            <a:r>
              <a:rPr lang="en-US" sz="2800" dirty="0" err="1"/>
              <a:t>pekerjaannya</a:t>
            </a:r>
            <a:r>
              <a:rPr lang="en-US" sz="2800" dirty="0"/>
              <a:t> (turn over)</a:t>
            </a:r>
          </a:p>
          <a:p>
            <a:pPr marL="514350" indent="-514350">
              <a:buAutoNum type="arabicPeriod"/>
            </a:pPr>
            <a:r>
              <a:rPr lang="en-US" sz="2800" dirty="0" err="1"/>
              <a:t>Menata</a:t>
            </a:r>
            <a:r>
              <a:rPr lang="en-US" sz="2800" dirty="0"/>
              <a:t> </a:t>
            </a:r>
            <a:r>
              <a:rPr lang="en-US" sz="2800" dirty="0" err="1"/>
              <a:t>sisitem</a:t>
            </a:r>
            <a:r>
              <a:rPr lang="en-US" sz="2800" dirty="0"/>
              <a:t> </a:t>
            </a:r>
            <a:r>
              <a:rPr lang="en-US" sz="2800" dirty="0" err="1"/>
              <a:t>promosi</a:t>
            </a:r>
            <a:r>
              <a:rPr lang="en-US" sz="2800" dirty="0"/>
              <a:t> </a:t>
            </a:r>
            <a:r>
              <a:rPr lang="en-US" sz="2800" dirty="0" err="1"/>
              <a:t>berdasarkan</a:t>
            </a:r>
            <a:r>
              <a:rPr lang="en-US" sz="2800" dirty="0"/>
              <a:t> </a:t>
            </a:r>
            <a:r>
              <a:rPr lang="en-US" sz="2800" dirty="0" err="1"/>
              <a:t>persyaratan</a:t>
            </a:r>
            <a:r>
              <a:rPr lang="en-US" sz="2800" dirty="0"/>
              <a:t> </a:t>
            </a:r>
            <a:r>
              <a:rPr lang="en-US" sz="2800" dirty="0" err="1"/>
              <a:t>dan</a:t>
            </a:r>
            <a:r>
              <a:rPr lang="en-US" sz="2800" dirty="0"/>
              <a:t> </a:t>
            </a:r>
            <a:r>
              <a:rPr lang="en-US" sz="2800" dirty="0" err="1"/>
              <a:t>kriteria</a:t>
            </a:r>
            <a:r>
              <a:rPr lang="en-US" sz="2800" dirty="0"/>
              <a:t> yang </a:t>
            </a:r>
            <a:r>
              <a:rPr lang="en-US" sz="2800" dirty="0" err="1"/>
              <a:t>telah</a:t>
            </a:r>
            <a:r>
              <a:rPr lang="en-US" sz="2800" dirty="0"/>
              <a:t> </a:t>
            </a:r>
            <a:r>
              <a:rPr lang="en-US" sz="2800" dirty="0" err="1"/>
              <a:t>ditetapkan</a:t>
            </a:r>
            <a:r>
              <a:rPr lang="en-US" sz="2800" dirty="0"/>
              <a:t> </a:t>
            </a:r>
            <a:r>
              <a:rPr lang="en-US" sz="2800" dirty="0" err="1"/>
              <a:t>sehingga</a:t>
            </a:r>
            <a:r>
              <a:rPr lang="en-US" sz="2800" dirty="0"/>
              <a:t> </a:t>
            </a:r>
            <a:r>
              <a:rPr lang="en-US" sz="2800" dirty="0" err="1"/>
              <a:t>mobilitas</a:t>
            </a:r>
            <a:r>
              <a:rPr lang="en-US" sz="2800" dirty="0"/>
              <a:t> </a:t>
            </a:r>
            <a:r>
              <a:rPr lang="en-US" sz="2800" dirty="0" err="1"/>
              <a:t>karir</a:t>
            </a:r>
            <a:r>
              <a:rPr lang="en-US" sz="2800" dirty="0"/>
              <a:t> </a:t>
            </a:r>
            <a:r>
              <a:rPr lang="en-US" sz="2800" dirty="0" err="1"/>
              <a:t>berfungsi</a:t>
            </a:r>
            <a:r>
              <a:rPr lang="en-US" sz="2800" dirty="0"/>
              <a:t> </a:t>
            </a:r>
            <a:r>
              <a:rPr lang="en-US" sz="2800" dirty="0" err="1"/>
              <a:t>dengan</a:t>
            </a:r>
            <a:r>
              <a:rPr lang="en-US" sz="2800" dirty="0"/>
              <a:t> </a:t>
            </a:r>
            <a:r>
              <a:rPr lang="en-US" sz="2800" dirty="0" err="1"/>
              <a:t>baik</a:t>
            </a:r>
            <a:r>
              <a:rPr lang="en-US" sz="2800" dirty="0"/>
              <a:t> </a:t>
            </a:r>
            <a:r>
              <a:rPr lang="en-US" sz="2800" dirty="0" err="1"/>
              <a:t>dan</a:t>
            </a:r>
            <a:r>
              <a:rPr lang="en-US" sz="2800" dirty="0"/>
              <a:t> </a:t>
            </a:r>
            <a:r>
              <a:rPr lang="en-US" sz="2800" dirty="0" err="1"/>
              <a:t>benar</a:t>
            </a:r>
            <a:endParaRPr lang="en-US" sz="2800" dirty="0"/>
          </a:p>
          <a:p>
            <a:pPr marL="514350" indent="-514350">
              <a:buAutoNum type="arabicPeriod"/>
            </a:pPr>
            <a:r>
              <a:rPr lang="en-US" sz="2800" dirty="0" err="1"/>
              <a:t>Meningkatkan</a:t>
            </a:r>
            <a:r>
              <a:rPr lang="en-US" sz="2800" dirty="0"/>
              <a:t> professionalism </a:t>
            </a:r>
            <a:r>
              <a:rPr lang="en-US" sz="2800" dirty="0" err="1"/>
              <a:t>perawat</a:t>
            </a:r>
            <a:r>
              <a:rPr lang="en-US" sz="2800" dirty="0"/>
              <a:t> yang </a:t>
            </a:r>
            <a:r>
              <a:rPr lang="en-US" sz="2800" dirty="0" err="1"/>
              <a:t>mampu</a:t>
            </a:r>
            <a:r>
              <a:rPr lang="en-US" sz="2800" dirty="0"/>
              <a:t> </a:t>
            </a:r>
            <a:r>
              <a:rPr lang="en-US" sz="2800" dirty="0" err="1"/>
              <a:t>memberikan</a:t>
            </a:r>
            <a:r>
              <a:rPr lang="en-US" sz="2800" dirty="0"/>
              <a:t> </a:t>
            </a:r>
            <a:r>
              <a:rPr lang="en-US" sz="2800" dirty="0" err="1"/>
              <a:t>asuhan</a:t>
            </a:r>
            <a:r>
              <a:rPr lang="en-US" sz="2800" dirty="0"/>
              <a:t> </a:t>
            </a:r>
            <a:r>
              <a:rPr lang="en-US" sz="2800" dirty="0" err="1"/>
              <a:t>keperawatan</a:t>
            </a:r>
            <a:r>
              <a:rPr lang="en-US" sz="2800" dirty="0"/>
              <a:t> yang </a:t>
            </a:r>
            <a:r>
              <a:rPr lang="en-US" sz="2800" dirty="0" err="1"/>
              <a:t>aman,efektif</a:t>
            </a:r>
            <a:r>
              <a:rPr lang="en-US" sz="2800" dirty="0"/>
              <a:t> </a:t>
            </a:r>
            <a:r>
              <a:rPr lang="en-US" sz="2800" dirty="0" err="1"/>
              <a:t>dan</a:t>
            </a:r>
            <a:r>
              <a:rPr lang="en-US" sz="2800" dirty="0"/>
              <a:t> </a:t>
            </a:r>
            <a:r>
              <a:rPr lang="en-US" sz="2800" dirty="0" err="1"/>
              <a:t>efisien</a:t>
            </a:r>
            <a:r>
              <a:rPr lang="en-US" sz="2800" dirty="0"/>
              <a:t>; </a:t>
            </a:r>
            <a:r>
              <a:rPr lang="en-US" sz="2800" dirty="0" err="1"/>
              <a:t>dan</a:t>
            </a:r>
            <a:endParaRPr lang="en-US" sz="2800" dirty="0"/>
          </a:p>
          <a:p>
            <a:pPr marL="514350" indent="-514350">
              <a:buAutoNum type="arabicPeriod"/>
            </a:pPr>
            <a:r>
              <a:rPr lang="en-US" sz="2800" dirty="0" err="1"/>
              <a:t>Meningkatkan</a:t>
            </a:r>
            <a:r>
              <a:rPr lang="en-US" sz="2800" dirty="0"/>
              <a:t> </a:t>
            </a:r>
            <a:r>
              <a:rPr lang="en-US" sz="2800" dirty="0" err="1"/>
              <a:t>kepuasan</a:t>
            </a:r>
            <a:r>
              <a:rPr lang="en-US" sz="2800" dirty="0"/>
              <a:t> </a:t>
            </a:r>
            <a:r>
              <a:rPr lang="en-US" sz="2800" dirty="0" err="1"/>
              <a:t>individu</a:t>
            </a:r>
            <a:r>
              <a:rPr lang="en-US" sz="2800" dirty="0"/>
              <a:t> </a:t>
            </a:r>
            <a:r>
              <a:rPr lang="en-US" sz="2800" dirty="0" err="1"/>
              <a:t>perawat</a:t>
            </a:r>
            <a:r>
              <a:rPr lang="en-US" sz="2800" dirty="0"/>
              <a:t> </a:t>
            </a:r>
            <a:r>
              <a:rPr lang="en-US" sz="2800" dirty="0" err="1"/>
              <a:t>terhadap</a:t>
            </a:r>
            <a:r>
              <a:rPr lang="en-US" sz="2800" dirty="0"/>
              <a:t> </a:t>
            </a:r>
            <a:r>
              <a:rPr lang="en-US" sz="2800" dirty="0" err="1"/>
              <a:t>bidang</a:t>
            </a:r>
            <a:r>
              <a:rPr lang="en-US" sz="2800" dirty="0"/>
              <a:t> </a:t>
            </a:r>
            <a:r>
              <a:rPr lang="en-US" sz="2800" dirty="0" err="1"/>
              <a:t>kerja</a:t>
            </a:r>
            <a:r>
              <a:rPr lang="en-US" sz="2800" dirty="0"/>
              <a:t> </a:t>
            </a:r>
            <a:r>
              <a:rPr lang="en-US" sz="2800" dirty="0" err="1"/>
              <a:t>profesi</a:t>
            </a:r>
            <a:r>
              <a:rPr lang="en-US" sz="2800" dirty="0"/>
              <a:t> yang </a:t>
            </a:r>
            <a:r>
              <a:rPr lang="en-US" sz="2800" dirty="0" err="1"/>
              <a:t>ditekuninya</a:t>
            </a:r>
            <a:r>
              <a:rPr lang="en-US" sz="2800" dirty="0"/>
              <a:t>.</a:t>
            </a:r>
          </a:p>
        </p:txBody>
      </p:sp>
    </p:spTree>
    <p:extLst>
      <p:ext uri="{BB962C8B-B14F-4D97-AF65-F5344CB8AC3E}">
        <p14:creationId xmlns:p14="http://schemas.microsoft.com/office/powerpoint/2010/main" val="355048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8F256D-02BF-40DB-931F-8C2AA9B35306}"/>
              </a:ext>
            </a:extLst>
          </p:cNvPr>
          <p:cNvSpPr>
            <a:spLocks noGrp="1"/>
          </p:cNvSpPr>
          <p:nvPr>
            <p:ph type="title"/>
          </p:nvPr>
        </p:nvSpPr>
        <p:spPr>
          <a:xfrm>
            <a:off x="1484310" y="194188"/>
            <a:ext cx="10018713" cy="1752599"/>
          </a:xfrm>
        </p:spPr>
        <p:txBody>
          <a:bodyPr/>
          <a:lstStyle/>
          <a:p>
            <a:r>
              <a:rPr lang="en-US" dirty="0" err="1"/>
              <a:t>Penting</a:t>
            </a:r>
            <a:r>
              <a:rPr lang="en-US" dirty="0"/>
              <a:t> !!!</a:t>
            </a:r>
          </a:p>
        </p:txBody>
      </p:sp>
      <p:sp>
        <p:nvSpPr>
          <p:cNvPr id="3" name="Content Placeholder 2">
            <a:extLst>
              <a:ext uri="{FF2B5EF4-FFF2-40B4-BE49-F238E27FC236}">
                <a16:creationId xmlns="" xmlns:a16="http://schemas.microsoft.com/office/drawing/2014/main" id="{6026909C-029E-454F-B438-84D81C1DA465}"/>
              </a:ext>
            </a:extLst>
          </p:cNvPr>
          <p:cNvSpPr>
            <a:spLocks noGrp="1"/>
          </p:cNvSpPr>
          <p:nvPr>
            <p:ph idx="1"/>
          </p:nvPr>
        </p:nvSpPr>
        <p:spPr>
          <a:xfrm>
            <a:off x="1484310" y="1946787"/>
            <a:ext cx="10018713" cy="4375355"/>
          </a:xfrm>
        </p:spPr>
        <p:txBody>
          <a:bodyPr>
            <a:normAutofit fontScale="85000" lnSpcReduction="10000"/>
          </a:bodyPr>
          <a:lstStyle/>
          <a:p>
            <a:pPr marL="0" indent="0" algn="just">
              <a:lnSpc>
                <a:spcPct val="100000"/>
              </a:lnSpc>
              <a:spcBef>
                <a:spcPts val="1200"/>
              </a:spcBef>
              <a:spcAft>
                <a:spcPts val="600"/>
              </a:spcAft>
              <a:buNone/>
            </a:pPr>
            <a:r>
              <a:rPr lang="en-US" sz="3200" dirty="0" err="1"/>
              <a:t>Keberhasilan</a:t>
            </a:r>
            <a:r>
              <a:rPr lang="en-US" sz="3200" dirty="0"/>
              <a:t> PEMBERIAN ASUHAN KEPERAWATAN </a:t>
            </a:r>
            <a:r>
              <a:rPr lang="en-US" sz="3200" dirty="0" err="1"/>
              <a:t>dilakukan</a:t>
            </a:r>
            <a:r>
              <a:rPr lang="en-US" sz="3200" dirty="0"/>
              <a:t> </a:t>
            </a:r>
            <a:r>
              <a:rPr lang="en-US" sz="3200" dirty="0" err="1"/>
              <a:t>dengan</a:t>
            </a:r>
            <a:r>
              <a:rPr lang="en-US" sz="3200" dirty="0"/>
              <a:t> </a:t>
            </a:r>
            <a:r>
              <a:rPr lang="en-US" sz="3200" dirty="0" err="1"/>
              <a:t>cara</a:t>
            </a:r>
            <a:r>
              <a:rPr lang="en-US" sz="3200" dirty="0"/>
              <a:t> MENINGKATKAN PROFESSIONALISME PERAWAT </a:t>
            </a:r>
            <a:r>
              <a:rPr lang="en-US" sz="3200" dirty="0" err="1"/>
              <a:t>melalui</a:t>
            </a:r>
            <a:r>
              <a:rPr lang="en-US" sz="3200" dirty="0"/>
              <a:t> PENGEMBANGAN KARIR PERAWAT.</a:t>
            </a:r>
          </a:p>
          <a:p>
            <a:pPr marL="0" indent="0" algn="just">
              <a:lnSpc>
                <a:spcPct val="100000"/>
              </a:lnSpc>
              <a:spcBef>
                <a:spcPts val="1200"/>
              </a:spcBef>
              <a:spcAft>
                <a:spcPts val="600"/>
              </a:spcAft>
              <a:buNone/>
            </a:pPr>
            <a:r>
              <a:rPr lang="en-US" sz="3200" dirty="0" err="1"/>
              <a:t>Pengembangan</a:t>
            </a:r>
            <a:r>
              <a:rPr lang="en-US" sz="3200" dirty="0"/>
              <a:t> </a:t>
            </a:r>
            <a:r>
              <a:rPr lang="en-US" sz="3200" dirty="0" err="1"/>
              <a:t>karir</a:t>
            </a:r>
            <a:r>
              <a:rPr lang="en-US" sz="3200" dirty="0"/>
              <a:t> </a:t>
            </a:r>
            <a:r>
              <a:rPr lang="en-US" sz="3200" dirty="0" err="1"/>
              <a:t>perawat</a:t>
            </a:r>
            <a:r>
              <a:rPr lang="en-US" sz="3200" dirty="0"/>
              <a:t> </a:t>
            </a:r>
            <a:r>
              <a:rPr lang="en-US" sz="3200" dirty="0" err="1"/>
              <a:t>dilaksanakan</a:t>
            </a:r>
            <a:r>
              <a:rPr lang="en-US" sz="3200" dirty="0"/>
              <a:t> </a:t>
            </a:r>
            <a:r>
              <a:rPr lang="en-US" sz="3200" dirty="0" err="1"/>
              <a:t>melalui</a:t>
            </a:r>
            <a:r>
              <a:rPr lang="en-US" sz="3200" dirty="0"/>
              <a:t> PENEMPATAN PERAWAT </a:t>
            </a:r>
            <a:r>
              <a:rPr lang="en-US" sz="3200" dirty="0" err="1"/>
              <a:t>pada</a:t>
            </a:r>
            <a:r>
              <a:rPr lang="en-US" sz="3200" dirty="0"/>
              <a:t> JENJANG YANG SESUAI DENGAN KOMPETENSINYA.</a:t>
            </a:r>
          </a:p>
          <a:p>
            <a:pPr marL="0" indent="0" algn="just">
              <a:lnSpc>
                <a:spcPct val="100000"/>
              </a:lnSpc>
              <a:spcBef>
                <a:spcPts val="1200"/>
              </a:spcBef>
              <a:spcAft>
                <a:spcPts val="600"/>
              </a:spcAft>
              <a:buNone/>
            </a:pPr>
            <a:r>
              <a:rPr lang="en-US" sz="3200" dirty="0" err="1"/>
              <a:t>Pimpinan</a:t>
            </a:r>
            <a:r>
              <a:rPr lang="en-US" sz="3200" dirty="0"/>
              <a:t> RS, </a:t>
            </a:r>
            <a:r>
              <a:rPr lang="en-US" sz="3200" dirty="0" err="1"/>
              <a:t>Puskesmas</a:t>
            </a:r>
            <a:r>
              <a:rPr lang="en-US" sz="3200" dirty="0"/>
              <a:t> </a:t>
            </a:r>
            <a:r>
              <a:rPr lang="en-US" sz="3200" dirty="0" err="1"/>
              <a:t>atau</a:t>
            </a:r>
            <a:r>
              <a:rPr lang="en-US" sz="3200" dirty="0"/>
              <a:t> </a:t>
            </a:r>
            <a:r>
              <a:rPr lang="en-US" sz="3200" dirty="0" err="1"/>
              <a:t>fasilitas</a:t>
            </a:r>
            <a:r>
              <a:rPr lang="en-US" sz="3200" dirty="0"/>
              <a:t> </a:t>
            </a:r>
            <a:r>
              <a:rPr lang="en-US" sz="3200" dirty="0" err="1"/>
              <a:t>pelayanan</a:t>
            </a:r>
            <a:r>
              <a:rPr lang="en-US" sz="3200" dirty="0"/>
              <a:t> </a:t>
            </a:r>
            <a:r>
              <a:rPr lang="en-US" sz="3200" dirty="0" err="1"/>
              <a:t>kesehatan</a:t>
            </a:r>
            <a:r>
              <a:rPr lang="en-US" sz="3200" dirty="0"/>
              <a:t> </a:t>
            </a:r>
            <a:r>
              <a:rPr lang="en-US" sz="3200" dirty="0" err="1"/>
              <a:t>lainnya</a:t>
            </a:r>
            <a:r>
              <a:rPr lang="en-US" sz="3200" dirty="0"/>
              <a:t> </a:t>
            </a:r>
            <a:r>
              <a:rPr lang="en-US" sz="3200" dirty="0" err="1"/>
              <a:t>dan</a:t>
            </a:r>
            <a:r>
              <a:rPr lang="en-US" sz="3200" dirty="0"/>
              <a:t> </a:t>
            </a:r>
            <a:r>
              <a:rPr lang="en-US" sz="3200" dirty="0" err="1"/>
              <a:t>pemangku</a:t>
            </a:r>
            <a:r>
              <a:rPr lang="en-US" sz="3200" dirty="0"/>
              <a:t> </a:t>
            </a:r>
            <a:r>
              <a:rPr lang="en-US" sz="3200" dirty="0" err="1"/>
              <a:t>kepentingan</a:t>
            </a:r>
            <a:r>
              <a:rPr lang="en-US" sz="3200" dirty="0"/>
              <a:t> </a:t>
            </a:r>
            <a:r>
              <a:rPr lang="en-US" sz="3200" dirty="0" err="1"/>
              <a:t>yg</a:t>
            </a:r>
            <a:r>
              <a:rPr lang="en-US" sz="3200" dirty="0"/>
              <a:t> </a:t>
            </a:r>
            <a:r>
              <a:rPr lang="en-US" sz="3200" dirty="0" err="1"/>
              <a:t>bertanggung</a:t>
            </a:r>
            <a:r>
              <a:rPr lang="en-US" sz="3200" dirty="0"/>
              <a:t> </a:t>
            </a:r>
            <a:r>
              <a:rPr lang="en-US" sz="3200" dirty="0" err="1"/>
              <a:t>jawab</a:t>
            </a:r>
            <a:r>
              <a:rPr lang="en-US" sz="3200" dirty="0"/>
              <a:t> </a:t>
            </a:r>
            <a:r>
              <a:rPr lang="en-US" sz="3200" dirty="0" err="1"/>
              <a:t>dlm</a:t>
            </a:r>
            <a:r>
              <a:rPr lang="en-US" sz="3200" dirty="0"/>
              <a:t> </a:t>
            </a:r>
            <a:r>
              <a:rPr lang="en-US" sz="3200" dirty="0" err="1"/>
              <a:t>pembinaan</a:t>
            </a:r>
            <a:r>
              <a:rPr lang="en-US" sz="3200" dirty="0"/>
              <a:t> </a:t>
            </a:r>
            <a:r>
              <a:rPr lang="en-US" sz="3200" dirty="0" err="1"/>
              <a:t>perawat</a:t>
            </a:r>
            <a:r>
              <a:rPr lang="en-US" sz="3200" dirty="0"/>
              <a:t> WAJIB </a:t>
            </a:r>
            <a:r>
              <a:rPr lang="en-US" sz="3200" dirty="0" err="1"/>
              <a:t>memberikan</a:t>
            </a:r>
            <a:r>
              <a:rPr lang="en-US" sz="3200" dirty="0"/>
              <a:t> </a:t>
            </a:r>
            <a:r>
              <a:rPr lang="en-US" sz="3200" dirty="0" err="1"/>
              <a:t>kesempatan</a:t>
            </a:r>
            <a:r>
              <a:rPr lang="en-US" sz="3200" dirty="0"/>
              <a:t> yang </a:t>
            </a:r>
            <a:r>
              <a:rPr lang="en-US" sz="3200" dirty="0" err="1"/>
              <a:t>sama</a:t>
            </a:r>
            <a:r>
              <a:rPr lang="en-US" sz="3200" dirty="0"/>
              <a:t> </a:t>
            </a:r>
            <a:r>
              <a:rPr lang="en-US" sz="3200" dirty="0" err="1"/>
              <a:t>kepada</a:t>
            </a:r>
            <a:r>
              <a:rPr lang="en-US" sz="3200" dirty="0"/>
              <a:t> PERAWAT </a:t>
            </a:r>
            <a:r>
              <a:rPr lang="en-US" sz="3200" dirty="0" err="1"/>
              <a:t>dalam</a:t>
            </a:r>
            <a:r>
              <a:rPr lang="en-US" sz="3200" dirty="0"/>
              <a:t> </a:t>
            </a:r>
            <a:r>
              <a:rPr lang="en-US" sz="3200" dirty="0" err="1"/>
              <a:t>pengembangan</a:t>
            </a:r>
            <a:r>
              <a:rPr lang="en-US" sz="3200" dirty="0"/>
              <a:t> </a:t>
            </a:r>
            <a:r>
              <a:rPr lang="en-US" sz="3200" dirty="0" err="1"/>
              <a:t>jenjang</a:t>
            </a:r>
            <a:r>
              <a:rPr lang="en-US" sz="3200" dirty="0"/>
              <a:t> </a:t>
            </a:r>
            <a:r>
              <a:rPr lang="en-US" sz="3200" dirty="0" err="1"/>
              <a:t>karir</a:t>
            </a:r>
            <a:r>
              <a:rPr lang="en-US" sz="3200" dirty="0"/>
              <a:t> </a:t>
            </a:r>
            <a:r>
              <a:rPr lang="en-US" sz="3200" dirty="0" err="1"/>
              <a:t>perawat</a:t>
            </a:r>
            <a:r>
              <a:rPr lang="en-US" sz="3200" dirty="0"/>
              <a:t>.</a:t>
            </a:r>
          </a:p>
        </p:txBody>
      </p:sp>
    </p:spTree>
    <p:extLst>
      <p:ext uri="{BB962C8B-B14F-4D97-AF65-F5344CB8AC3E}">
        <p14:creationId xmlns:p14="http://schemas.microsoft.com/office/powerpoint/2010/main" val="635064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CCA44C-61A3-4FC4-BD7F-B2CA42C3D4B6}"/>
              </a:ext>
            </a:extLst>
          </p:cNvPr>
          <p:cNvSpPr>
            <a:spLocks noGrp="1"/>
          </p:cNvSpPr>
          <p:nvPr>
            <p:ph type="title"/>
          </p:nvPr>
        </p:nvSpPr>
        <p:spPr>
          <a:xfrm>
            <a:off x="1484310" y="190500"/>
            <a:ext cx="10018713" cy="1752599"/>
          </a:xfrm>
        </p:spPr>
        <p:txBody>
          <a:bodyPr/>
          <a:lstStyle/>
          <a:p>
            <a:r>
              <a:rPr lang="en-US" dirty="0" err="1"/>
              <a:t>Penting</a:t>
            </a:r>
            <a:r>
              <a:rPr lang="en-US" dirty="0"/>
              <a:t> !!!</a:t>
            </a:r>
          </a:p>
        </p:txBody>
      </p:sp>
      <p:sp>
        <p:nvSpPr>
          <p:cNvPr id="3" name="Content Placeholder 2">
            <a:extLst>
              <a:ext uri="{FF2B5EF4-FFF2-40B4-BE49-F238E27FC236}">
                <a16:creationId xmlns="" xmlns:a16="http://schemas.microsoft.com/office/drawing/2014/main" id="{73800370-2672-4643-9B0B-40F0099D8D53}"/>
              </a:ext>
            </a:extLst>
          </p:cNvPr>
          <p:cNvSpPr>
            <a:spLocks noGrp="1"/>
          </p:cNvSpPr>
          <p:nvPr>
            <p:ph idx="1"/>
          </p:nvPr>
        </p:nvSpPr>
        <p:spPr>
          <a:xfrm>
            <a:off x="1484310" y="1691148"/>
            <a:ext cx="10018713" cy="4542503"/>
          </a:xfrm>
        </p:spPr>
        <p:txBody>
          <a:bodyPr>
            <a:normAutofit fontScale="92500"/>
          </a:bodyPr>
          <a:lstStyle/>
          <a:p>
            <a:pPr marL="0" indent="0" algn="just">
              <a:buNone/>
            </a:pPr>
            <a:r>
              <a:rPr lang="en-US" sz="2800" dirty="0" err="1"/>
              <a:t>Pengembangan</a:t>
            </a:r>
            <a:r>
              <a:rPr lang="en-US" sz="2800" dirty="0"/>
              <a:t> </a:t>
            </a:r>
            <a:r>
              <a:rPr lang="en-US" sz="2800" dirty="0" err="1"/>
              <a:t>jenjang</a:t>
            </a:r>
            <a:r>
              <a:rPr lang="en-US" sz="2800" dirty="0"/>
              <a:t> </a:t>
            </a:r>
            <a:r>
              <a:rPr lang="en-US" sz="2800" dirty="0" err="1"/>
              <a:t>karir</a:t>
            </a:r>
            <a:r>
              <a:rPr lang="en-US" sz="2800" dirty="0"/>
              <a:t> </a:t>
            </a:r>
            <a:r>
              <a:rPr lang="en-US" sz="2800" dirty="0" err="1"/>
              <a:t>untuk</a:t>
            </a:r>
            <a:r>
              <a:rPr lang="en-US" sz="2800" dirty="0"/>
              <a:t> </a:t>
            </a:r>
            <a:r>
              <a:rPr lang="en-US" sz="2800" dirty="0" err="1"/>
              <a:t>perawat</a:t>
            </a:r>
            <a:r>
              <a:rPr lang="en-US" sz="2800" dirty="0"/>
              <a:t> </a:t>
            </a:r>
            <a:r>
              <a:rPr lang="en-US" sz="2800" dirty="0" err="1"/>
              <a:t>klinis</a:t>
            </a:r>
            <a:r>
              <a:rPr lang="en-US" sz="2800" dirty="0"/>
              <a:t> </a:t>
            </a:r>
            <a:r>
              <a:rPr lang="en-US" sz="2800" dirty="0" err="1"/>
              <a:t>dilakukan</a:t>
            </a:r>
            <a:r>
              <a:rPr lang="en-US" sz="2800" dirty="0"/>
              <a:t> </a:t>
            </a:r>
            <a:r>
              <a:rPr lang="en-US" sz="2800" dirty="0" err="1"/>
              <a:t>melalui</a:t>
            </a:r>
            <a:r>
              <a:rPr lang="en-US" sz="2800" dirty="0"/>
              <a:t>:</a:t>
            </a:r>
          </a:p>
          <a:p>
            <a:pPr marL="514350" indent="-514350" algn="just">
              <a:buAutoNum type="arabicPeriod"/>
            </a:pPr>
            <a:r>
              <a:rPr lang="en-US" sz="2800" dirty="0" err="1"/>
              <a:t>Pengembangan</a:t>
            </a:r>
            <a:r>
              <a:rPr lang="en-US" sz="2800" dirty="0"/>
              <a:t> professional </a:t>
            </a:r>
            <a:r>
              <a:rPr lang="en-US" sz="2800" dirty="0" err="1"/>
              <a:t>berkelanjutan</a:t>
            </a:r>
            <a:r>
              <a:rPr lang="en-US" sz="2800" dirty="0"/>
              <a:t>: Pendidikan formal, </a:t>
            </a:r>
            <a:r>
              <a:rPr lang="en-US" sz="2800" dirty="0" err="1"/>
              <a:t>pelatihan</a:t>
            </a:r>
            <a:r>
              <a:rPr lang="en-US" sz="2800" dirty="0"/>
              <a:t>, </a:t>
            </a:r>
            <a:r>
              <a:rPr lang="en-US" sz="2800" dirty="0" err="1"/>
              <a:t>penelitian</a:t>
            </a:r>
            <a:r>
              <a:rPr lang="en-US" sz="2800" dirty="0"/>
              <a:t> </a:t>
            </a:r>
            <a:r>
              <a:rPr lang="en-US" sz="2800" dirty="0" err="1"/>
              <a:t>dan</a:t>
            </a:r>
            <a:r>
              <a:rPr lang="en-US" sz="2800" dirty="0"/>
              <a:t> </a:t>
            </a:r>
            <a:r>
              <a:rPr lang="en-US" sz="2800" dirty="0" err="1"/>
              <a:t>pengabdian</a:t>
            </a:r>
            <a:r>
              <a:rPr lang="en-US" sz="2800" dirty="0"/>
              <a:t> </a:t>
            </a:r>
            <a:r>
              <a:rPr lang="en-US" sz="2800" dirty="0" err="1"/>
              <a:t>masyarakat</a:t>
            </a:r>
            <a:r>
              <a:rPr lang="en-US" sz="2800" dirty="0"/>
              <a:t>, workshop, </a:t>
            </a:r>
            <a:r>
              <a:rPr lang="en-US" sz="2800" dirty="0" err="1"/>
              <a:t>atau</a:t>
            </a:r>
            <a:r>
              <a:rPr lang="en-US" sz="2800" dirty="0"/>
              <a:t> seminar;</a:t>
            </a:r>
          </a:p>
          <a:p>
            <a:pPr marL="514350" indent="-514350" algn="just">
              <a:buAutoNum type="arabicPeriod"/>
            </a:pPr>
            <a:r>
              <a:rPr lang="en-US" sz="2800" dirty="0" err="1"/>
              <a:t>Pengakuan</a:t>
            </a:r>
            <a:r>
              <a:rPr lang="en-US" sz="2800" dirty="0"/>
              <a:t> </a:t>
            </a:r>
            <a:r>
              <a:rPr lang="en-US" sz="2800" dirty="0" err="1"/>
              <a:t>terhadap</a:t>
            </a:r>
            <a:r>
              <a:rPr lang="en-US" sz="2800" dirty="0"/>
              <a:t> </a:t>
            </a:r>
            <a:r>
              <a:rPr lang="en-US" sz="2800" dirty="0" err="1"/>
              <a:t>kemampuan</a:t>
            </a:r>
            <a:r>
              <a:rPr lang="en-US" sz="2800" dirty="0"/>
              <a:t> yang </a:t>
            </a:r>
            <a:r>
              <a:rPr lang="en-US" sz="2800" dirty="0" err="1"/>
              <a:t>didasarkan</a:t>
            </a:r>
            <a:r>
              <a:rPr lang="en-US" sz="2800" dirty="0"/>
              <a:t> </a:t>
            </a:r>
            <a:r>
              <a:rPr lang="en-US" sz="2800" dirty="0" err="1"/>
              <a:t>kepada</a:t>
            </a:r>
            <a:r>
              <a:rPr lang="en-US" sz="2800" dirty="0"/>
              <a:t> </a:t>
            </a:r>
            <a:r>
              <a:rPr lang="en-US" sz="2800" dirty="0" err="1"/>
              <a:t>pengalaman</a:t>
            </a:r>
            <a:r>
              <a:rPr lang="en-US" sz="2800" dirty="0"/>
              <a:t> </a:t>
            </a:r>
            <a:r>
              <a:rPr lang="en-US" sz="2800" dirty="0" err="1"/>
              <a:t>kerja</a:t>
            </a:r>
            <a:r>
              <a:rPr lang="en-US" sz="2800" dirty="0"/>
              <a:t> </a:t>
            </a:r>
            <a:r>
              <a:rPr lang="en-US" sz="2800" dirty="0" err="1"/>
              <a:t>dan</a:t>
            </a:r>
            <a:r>
              <a:rPr lang="en-US" sz="2800" dirty="0"/>
              <a:t> </a:t>
            </a:r>
            <a:r>
              <a:rPr lang="en-US" sz="2800" dirty="0" err="1"/>
              <a:t>kinerja</a:t>
            </a:r>
            <a:r>
              <a:rPr lang="en-US" sz="2800" dirty="0"/>
              <a:t> </a:t>
            </a:r>
            <a:r>
              <a:rPr lang="en-US" sz="2800" dirty="0" err="1"/>
              <a:t>praktik</a:t>
            </a:r>
            <a:r>
              <a:rPr lang="en-US" sz="2800" dirty="0"/>
              <a:t> </a:t>
            </a:r>
            <a:r>
              <a:rPr lang="en-US" sz="2800" dirty="0" err="1"/>
              <a:t>keperawatan</a:t>
            </a:r>
            <a:r>
              <a:rPr lang="en-US" sz="2800" dirty="0"/>
              <a:t>.</a:t>
            </a:r>
          </a:p>
          <a:p>
            <a:pPr marL="0" indent="0" algn="just">
              <a:buNone/>
            </a:pPr>
            <a:r>
              <a:rPr lang="en-US" sz="2800" dirty="0" err="1"/>
              <a:t>Pembinaan</a:t>
            </a:r>
            <a:r>
              <a:rPr lang="en-US" sz="2800" dirty="0"/>
              <a:t> </a:t>
            </a:r>
            <a:r>
              <a:rPr lang="en-US" sz="2800" dirty="0" err="1"/>
              <a:t>dan</a:t>
            </a:r>
            <a:r>
              <a:rPr lang="en-US" sz="2800" dirty="0"/>
              <a:t> </a:t>
            </a:r>
            <a:r>
              <a:rPr lang="en-US" sz="2800" dirty="0" err="1"/>
              <a:t>pengawasan</a:t>
            </a:r>
            <a:r>
              <a:rPr lang="en-US" sz="2800" dirty="0"/>
              <a:t> </a:t>
            </a:r>
            <a:r>
              <a:rPr lang="en-US" sz="2800" dirty="0" err="1"/>
              <a:t>terhadap</a:t>
            </a:r>
            <a:r>
              <a:rPr lang="en-US" sz="2800" dirty="0"/>
              <a:t> </a:t>
            </a:r>
            <a:r>
              <a:rPr lang="en-US" sz="2800" dirty="0" err="1"/>
              <a:t>penerapan</a:t>
            </a:r>
            <a:r>
              <a:rPr lang="en-US" sz="2800" dirty="0"/>
              <a:t> PERMENKES </a:t>
            </a:r>
            <a:r>
              <a:rPr lang="en-US" sz="2800" dirty="0" err="1"/>
              <a:t>ini</a:t>
            </a:r>
            <a:r>
              <a:rPr lang="en-US" sz="2800" dirty="0"/>
              <a:t> </a:t>
            </a:r>
            <a:r>
              <a:rPr lang="en-US" sz="2800" dirty="0" err="1"/>
              <a:t>dilaksanakan</a:t>
            </a:r>
            <a:r>
              <a:rPr lang="en-US" sz="2800" dirty="0"/>
              <a:t> </a:t>
            </a:r>
            <a:r>
              <a:rPr lang="en-US" sz="2800" dirty="0" err="1"/>
              <a:t>oleh</a:t>
            </a:r>
            <a:r>
              <a:rPr lang="en-US" sz="2800" dirty="0"/>
              <a:t> </a:t>
            </a:r>
            <a:r>
              <a:rPr lang="en-US" sz="2800" dirty="0" err="1"/>
              <a:t>Dinas</a:t>
            </a:r>
            <a:r>
              <a:rPr lang="en-US" sz="2800" dirty="0"/>
              <a:t> </a:t>
            </a:r>
            <a:r>
              <a:rPr lang="en-US" sz="2800" dirty="0" err="1"/>
              <a:t>Kesehatan</a:t>
            </a:r>
            <a:r>
              <a:rPr lang="en-US" sz="2800" dirty="0"/>
              <a:t> </a:t>
            </a:r>
            <a:r>
              <a:rPr lang="en-US" sz="2800" dirty="0" err="1"/>
              <a:t>Provinsi</a:t>
            </a:r>
            <a:r>
              <a:rPr lang="en-US" sz="2800" dirty="0"/>
              <a:t>, Kementerian </a:t>
            </a:r>
            <a:r>
              <a:rPr lang="en-US" sz="2800" dirty="0" err="1"/>
              <a:t>Kesehatan</a:t>
            </a:r>
            <a:r>
              <a:rPr lang="en-US" sz="2800" dirty="0"/>
              <a:t> </a:t>
            </a:r>
            <a:r>
              <a:rPr lang="en-US" sz="2800" dirty="0" err="1"/>
              <a:t>sesuai</a:t>
            </a:r>
            <a:r>
              <a:rPr lang="en-US" sz="2800" dirty="0"/>
              <a:t> </a:t>
            </a:r>
            <a:r>
              <a:rPr lang="en-US" sz="2800" dirty="0" err="1"/>
              <a:t>dengan</a:t>
            </a:r>
            <a:r>
              <a:rPr lang="en-US" sz="2800" dirty="0"/>
              <a:t> </a:t>
            </a:r>
            <a:r>
              <a:rPr lang="en-US" sz="2800" dirty="0" err="1"/>
              <a:t>tugas</a:t>
            </a:r>
            <a:r>
              <a:rPr lang="en-US" sz="2800" dirty="0"/>
              <a:t>, </a:t>
            </a:r>
            <a:r>
              <a:rPr lang="en-US" sz="2800" dirty="0" err="1"/>
              <a:t>fungsi</a:t>
            </a:r>
            <a:r>
              <a:rPr lang="en-US" sz="2800" dirty="0"/>
              <a:t> </a:t>
            </a:r>
            <a:r>
              <a:rPr lang="en-US" sz="2800" dirty="0" err="1"/>
              <a:t>dan</a:t>
            </a:r>
            <a:r>
              <a:rPr lang="en-US" sz="2800" dirty="0"/>
              <a:t> </a:t>
            </a:r>
            <a:r>
              <a:rPr lang="en-US" sz="2800" dirty="0" err="1"/>
              <a:t>kewenangan</a:t>
            </a:r>
            <a:r>
              <a:rPr lang="en-US" sz="2800" dirty="0"/>
              <a:t> </a:t>
            </a:r>
            <a:r>
              <a:rPr lang="en-US" sz="2800" dirty="0" err="1"/>
              <a:t>masing-masing</a:t>
            </a:r>
            <a:r>
              <a:rPr lang="en-US" sz="2800" dirty="0"/>
              <a:t> </a:t>
            </a:r>
            <a:r>
              <a:rPr lang="en-US" sz="2800" dirty="0" err="1"/>
              <a:t>dapat</a:t>
            </a:r>
            <a:r>
              <a:rPr lang="en-US" sz="2800" dirty="0"/>
              <a:t> </a:t>
            </a:r>
            <a:r>
              <a:rPr lang="en-US" sz="2800" dirty="0" err="1"/>
              <a:t>melibatkan</a:t>
            </a:r>
            <a:r>
              <a:rPr lang="en-US" sz="2800" dirty="0"/>
              <a:t> </a:t>
            </a:r>
            <a:r>
              <a:rPr lang="en-US" sz="2800" dirty="0" err="1"/>
              <a:t>organisasi</a:t>
            </a:r>
            <a:r>
              <a:rPr lang="en-US" sz="2800" dirty="0"/>
              <a:t> </a:t>
            </a:r>
            <a:r>
              <a:rPr lang="en-US" sz="2800" dirty="0" err="1"/>
              <a:t>profesi</a:t>
            </a:r>
            <a:r>
              <a:rPr lang="en-US" sz="2800" dirty="0"/>
              <a:t> </a:t>
            </a:r>
            <a:r>
              <a:rPr lang="en-US" sz="2800" dirty="0" err="1"/>
              <a:t>atau</a:t>
            </a:r>
            <a:r>
              <a:rPr lang="en-US" sz="2800" dirty="0"/>
              <a:t> </a:t>
            </a:r>
            <a:r>
              <a:rPr lang="en-US" sz="2800" dirty="0" err="1"/>
              <a:t>asosiasi</a:t>
            </a:r>
            <a:r>
              <a:rPr lang="en-US" sz="2800" dirty="0"/>
              <a:t> </a:t>
            </a:r>
            <a:r>
              <a:rPr lang="en-US" sz="2800" dirty="0" err="1"/>
              <a:t>fasyankes</a:t>
            </a:r>
            <a:r>
              <a:rPr lang="en-US" sz="2800" dirty="0"/>
              <a:t>.</a:t>
            </a:r>
          </a:p>
        </p:txBody>
      </p:sp>
    </p:spTree>
    <p:extLst>
      <p:ext uri="{BB962C8B-B14F-4D97-AF65-F5344CB8AC3E}">
        <p14:creationId xmlns:p14="http://schemas.microsoft.com/office/powerpoint/2010/main" val="1432823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9F4D2D-E6BB-4C22-8275-2C38E02C66FC}"/>
              </a:ext>
            </a:extLst>
          </p:cNvPr>
          <p:cNvSpPr>
            <a:spLocks noGrp="1"/>
          </p:cNvSpPr>
          <p:nvPr>
            <p:ph type="title"/>
          </p:nvPr>
        </p:nvSpPr>
        <p:spPr>
          <a:xfrm>
            <a:off x="1484310" y="105696"/>
            <a:ext cx="10018713" cy="1752599"/>
          </a:xfrm>
        </p:spPr>
        <p:txBody>
          <a:bodyPr/>
          <a:lstStyle/>
          <a:p>
            <a:r>
              <a:rPr lang="en-US" dirty="0" err="1"/>
              <a:t>Pengertian</a:t>
            </a:r>
            <a:r>
              <a:rPr lang="en-US" dirty="0"/>
              <a:t>:</a:t>
            </a:r>
          </a:p>
        </p:txBody>
      </p:sp>
      <p:sp>
        <p:nvSpPr>
          <p:cNvPr id="3" name="Content Placeholder 2">
            <a:extLst>
              <a:ext uri="{FF2B5EF4-FFF2-40B4-BE49-F238E27FC236}">
                <a16:creationId xmlns="" xmlns:a16="http://schemas.microsoft.com/office/drawing/2014/main" id="{3E7B2721-32C4-4081-943D-4BD1ED4D2630}"/>
              </a:ext>
            </a:extLst>
          </p:cNvPr>
          <p:cNvSpPr>
            <a:spLocks noGrp="1"/>
          </p:cNvSpPr>
          <p:nvPr>
            <p:ph idx="1"/>
          </p:nvPr>
        </p:nvSpPr>
        <p:spPr>
          <a:xfrm>
            <a:off x="1484310" y="1622323"/>
            <a:ext cx="10018713" cy="4168877"/>
          </a:xfrm>
        </p:spPr>
        <p:txBody>
          <a:bodyPr>
            <a:normAutofit fontScale="85000" lnSpcReduction="20000"/>
          </a:bodyPr>
          <a:lstStyle/>
          <a:p>
            <a:pPr algn="just"/>
            <a:r>
              <a:rPr lang="en-US" sz="2800" dirty="0" err="1"/>
              <a:t>Jenjang</a:t>
            </a:r>
            <a:r>
              <a:rPr lang="en-US" sz="2800" dirty="0"/>
              <a:t> </a:t>
            </a:r>
            <a:r>
              <a:rPr lang="en-US" sz="2800" dirty="0" err="1"/>
              <a:t>karir</a:t>
            </a:r>
            <a:r>
              <a:rPr lang="en-US" sz="2800" dirty="0"/>
              <a:t> professional </a:t>
            </a:r>
            <a:r>
              <a:rPr lang="en-US" sz="2800" dirty="0" err="1"/>
              <a:t>merupakan</a:t>
            </a:r>
            <a:r>
              <a:rPr lang="en-US" sz="2800" dirty="0"/>
              <a:t> system </a:t>
            </a:r>
            <a:r>
              <a:rPr lang="en-US" sz="2800" dirty="0" err="1"/>
              <a:t>untuk</a:t>
            </a:r>
            <a:r>
              <a:rPr lang="en-US" sz="2800" dirty="0"/>
              <a:t> </a:t>
            </a:r>
            <a:r>
              <a:rPr lang="en-US" sz="2800" dirty="0" err="1"/>
              <a:t>meningkatkan</a:t>
            </a:r>
            <a:r>
              <a:rPr lang="en-US" sz="2800" dirty="0"/>
              <a:t> </a:t>
            </a:r>
            <a:r>
              <a:rPr lang="en-US" sz="2800" dirty="0" err="1"/>
              <a:t>kinerja</a:t>
            </a:r>
            <a:r>
              <a:rPr lang="en-US" sz="2800" dirty="0"/>
              <a:t> </a:t>
            </a:r>
            <a:r>
              <a:rPr lang="en-US" sz="2800" dirty="0" err="1"/>
              <a:t>dan</a:t>
            </a:r>
            <a:r>
              <a:rPr lang="en-US" sz="2800" dirty="0"/>
              <a:t> </a:t>
            </a:r>
            <a:r>
              <a:rPr lang="en-US" sz="2800" dirty="0" err="1"/>
              <a:t>profesionalisme</a:t>
            </a:r>
            <a:r>
              <a:rPr lang="en-US" sz="2800" dirty="0"/>
              <a:t>, </a:t>
            </a:r>
            <a:r>
              <a:rPr lang="en-US" sz="2800" dirty="0" err="1"/>
              <a:t>sesuai</a:t>
            </a:r>
            <a:r>
              <a:rPr lang="en-US" sz="2800" dirty="0"/>
              <a:t> </a:t>
            </a:r>
            <a:r>
              <a:rPr lang="en-US" sz="2800" dirty="0" err="1"/>
              <a:t>dengan</a:t>
            </a:r>
            <a:r>
              <a:rPr lang="en-US" sz="2800" dirty="0"/>
              <a:t> </a:t>
            </a:r>
            <a:r>
              <a:rPr lang="en-US" sz="2800" dirty="0" err="1"/>
              <a:t>bidang</a:t>
            </a:r>
            <a:r>
              <a:rPr lang="en-US" sz="2800" dirty="0"/>
              <a:t> </a:t>
            </a:r>
            <a:r>
              <a:rPr lang="en-US" sz="2800" dirty="0" err="1"/>
              <a:t>pekerjaan</a:t>
            </a:r>
            <a:r>
              <a:rPr lang="en-US" sz="2800" dirty="0"/>
              <a:t> </a:t>
            </a:r>
            <a:r>
              <a:rPr lang="en-US" sz="2800" dirty="0" err="1"/>
              <a:t>melalui</a:t>
            </a:r>
            <a:r>
              <a:rPr lang="en-US" sz="2800" dirty="0"/>
              <a:t> </a:t>
            </a:r>
            <a:r>
              <a:rPr lang="en-US" sz="2800" dirty="0" err="1"/>
              <a:t>peningkatan</a:t>
            </a:r>
            <a:r>
              <a:rPr lang="en-US" sz="2800" dirty="0"/>
              <a:t> </a:t>
            </a:r>
            <a:r>
              <a:rPr lang="en-US" sz="2800" dirty="0" err="1"/>
              <a:t>kompetensi</a:t>
            </a:r>
            <a:r>
              <a:rPr lang="en-US" sz="2800" dirty="0"/>
              <a:t>.</a:t>
            </a:r>
          </a:p>
          <a:p>
            <a:pPr algn="just"/>
            <a:r>
              <a:rPr lang="en-US" sz="2800" dirty="0" err="1"/>
              <a:t>Jenjang</a:t>
            </a:r>
            <a:r>
              <a:rPr lang="en-US" sz="2800" dirty="0"/>
              <a:t> </a:t>
            </a:r>
            <a:r>
              <a:rPr lang="en-US" sz="2800" dirty="0" err="1"/>
              <a:t>karir</a:t>
            </a:r>
            <a:r>
              <a:rPr lang="en-US" sz="2800" dirty="0"/>
              <a:t> </a:t>
            </a:r>
            <a:r>
              <a:rPr lang="en-US" sz="2800" dirty="0" err="1"/>
              <a:t>merupakan</a:t>
            </a:r>
            <a:r>
              <a:rPr lang="en-US" sz="2800" dirty="0"/>
              <a:t> </a:t>
            </a:r>
            <a:r>
              <a:rPr lang="en-US" sz="2800" dirty="0" err="1"/>
              <a:t>jalur</a:t>
            </a:r>
            <a:r>
              <a:rPr lang="en-US" sz="2800" dirty="0"/>
              <a:t> </a:t>
            </a:r>
            <a:r>
              <a:rPr lang="en-US" sz="2800" dirty="0" err="1"/>
              <a:t>mobilitas</a:t>
            </a:r>
            <a:r>
              <a:rPr lang="en-US" sz="2800" dirty="0"/>
              <a:t> vertical, </a:t>
            </a:r>
            <a:r>
              <a:rPr lang="en-US" sz="2800" dirty="0" err="1"/>
              <a:t>ditempuh</a:t>
            </a:r>
            <a:r>
              <a:rPr lang="en-US" sz="2800" dirty="0"/>
              <a:t> </a:t>
            </a:r>
            <a:r>
              <a:rPr lang="en-US" sz="2800" dirty="0" err="1"/>
              <a:t>melalui</a:t>
            </a:r>
            <a:r>
              <a:rPr lang="en-US" sz="2800" dirty="0"/>
              <a:t> </a:t>
            </a:r>
            <a:r>
              <a:rPr lang="en-US" sz="2800" dirty="0" err="1"/>
              <a:t>peningkatan</a:t>
            </a:r>
            <a:r>
              <a:rPr lang="en-US" sz="2800" dirty="0"/>
              <a:t> </a:t>
            </a:r>
            <a:r>
              <a:rPr lang="en-US" sz="2800" dirty="0" err="1"/>
              <a:t>kompetensi</a:t>
            </a:r>
            <a:r>
              <a:rPr lang="en-US" sz="2800" dirty="0"/>
              <a:t> yang </a:t>
            </a:r>
            <a:r>
              <a:rPr lang="en-US" sz="2800" dirty="0" err="1"/>
              <a:t>diperoleh</a:t>
            </a:r>
            <a:r>
              <a:rPr lang="en-US" sz="2800" dirty="0"/>
              <a:t> </a:t>
            </a:r>
            <a:r>
              <a:rPr lang="en-US" sz="2800" dirty="0" err="1"/>
              <a:t>dari</a:t>
            </a:r>
            <a:r>
              <a:rPr lang="en-US" sz="2800" dirty="0"/>
              <a:t> Pendidikan formal </a:t>
            </a:r>
            <a:r>
              <a:rPr lang="en-US" sz="2800" dirty="0" err="1"/>
              <a:t>berjenjang</a:t>
            </a:r>
            <a:r>
              <a:rPr lang="en-US" sz="2800" dirty="0"/>
              <a:t>, Pendidikan informal </a:t>
            </a:r>
            <a:r>
              <a:rPr lang="en-US" sz="2800" dirty="0" err="1"/>
              <a:t>yg</a:t>
            </a:r>
            <a:r>
              <a:rPr lang="en-US" sz="2800" dirty="0"/>
              <a:t> </a:t>
            </a:r>
            <a:r>
              <a:rPr lang="en-US" sz="2800" dirty="0" err="1"/>
              <a:t>sesuai</a:t>
            </a:r>
            <a:r>
              <a:rPr lang="en-US" sz="2800" dirty="0"/>
              <a:t>/</a:t>
            </a:r>
            <a:r>
              <a:rPr lang="en-US" sz="2800" dirty="0" err="1"/>
              <a:t>relevan</a:t>
            </a:r>
            <a:r>
              <a:rPr lang="en-US" sz="2800" dirty="0"/>
              <a:t> </a:t>
            </a:r>
            <a:r>
              <a:rPr lang="en-US" sz="2800" dirty="0" err="1"/>
              <a:t>maupun</a:t>
            </a:r>
            <a:r>
              <a:rPr lang="en-US" sz="2800" dirty="0"/>
              <a:t> </a:t>
            </a:r>
            <a:r>
              <a:rPr lang="en-US" sz="2800" dirty="0" err="1"/>
              <a:t>pengalaman</a:t>
            </a:r>
            <a:r>
              <a:rPr lang="en-US" sz="2800" dirty="0"/>
              <a:t> </a:t>
            </a:r>
            <a:r>
              <a:rPr lang="en-US" sz="2800" dirty="0" err="1"/>
              <a:t>praktik</a:t>
            </a:r>
            <a:r>
              <a:rPr lang="en-US" sz="2800" dirty="0"/>
              <a:t> </a:t>
            </a:r>
            <a:r>
              <a:rPr lang="en-US" sz="2800" dirty="0" err="1"/>
              <a:t>klinis</a:t>
            </a:r>
            <a:r>
              <a:rPr lang="en-US" sz="2800" dirty="0"/>
              <a:t> yang </a:t>
            </a:r>
            <a:r>
              <a:rPr lang="en-US" sz="2800" dirty="0" err="1"/>
              <a:t>diakui</a:t>
            </a:r>
            <a:r>
              <a:rPr lang="en-US" sz="2800" dirty="0"/>
              <a:t>.</a:t>
            </a:r>
          </a:p>
          <a:p>
            <a:pPr algn="just"/>
            <a:r>
              <a:rPr lang="en-US" sz="2800" dirty="0" err="1"/>
              <a:t>Karir</a:t>
            </a:r>
            <a:r>
              <a:rPr lang="en-US" sz="2800" dirty="0"/>
              <a:t> </a:t>
            </a:r>
            <a:r>
              <a:rPr lang="en-US" sz="2800" dirty="0" err="1"/>
              <a:t>sebagai</a:t>
            </a:r>
            <a:r>
              <a:rPr lang="en-US" sz="2800" dirty="0"/>
              <a:t> </a:t>
            </a:r>
            <a:r>
              <a:rPr lang="en-US" sz="2800" dirty="0" err="1"/>
              <a:t>perawat</a:t>
            </a:r>
            <a:r>
              <a:rPr lang="en-US" sz="2800" dirty="0"/>
              <a:t> </a:t>
            </a:r>
            <a:r>
              <a:rPr lang="en-US" sz="2800" dirty="0" err="1"/>
              <a:t>diartikan</a:t>
            </a:r>
            <a:r>
              <a:rPr lang="en-US" sz="2800" dirty="0"/>
              <a:t> </a:t>
            </a:r>
            <a:r>
              <a:rPr lang="en-US" sz="2800" dirty="0" err="1"/>
              <a:t>sebagai</a:t>
            </a:r>
            <a:r>
              <a:rPr lang="en-US" sz="2800" dirty="0"/>
              <a:t> </a:t>
            </a:r>
            <a:r>
              <a:rPr lang="en-US" sz="2800" dirty="0" err="1"/>
              <a:t>suatu</a:t>
            </a:r>
            <a:r>
              <a:rPr lang="en-US" sz="2800" dirty="0"/>
              <a:t> </a:t>
            </a:r>
            <a:r>
              <a:rPr lang="en-US" sz="2800" dirty="0" err="1"/>
              <a:t>bidang</a:t>
            </a:r>
            <a:r>
              <a:rPr lang="en-US" sz="2800" dirty="0"/>
              <a:t> </a:t>
            </a:r>
            <a:r>
              <a:rPr lang="en-US" sz="2800" dirty="0" err="1"/>
              <a:t>kerja</a:t>
            </a:r>
            <a:r>
              <a:rPr lang="en-US" sz="2800" dirty="0"/>
              <a:t> yang di </a:t>
            </a:r>
            <a:r>
              <a:rPr lang="en-US" sz="2800" dirty="0" err="1"/>
              <a:t>pilih</a:t>
            </a:r>
            <a:r>
              <a:rPr lang="en-US" sz="2800" dirty="0"/>
              <a:t> </a:t>
            </a:r>
            <a:r>
              <a:rPr lang="en-US" sz="2800" dirty="0" err="1"/>
              <a:t>dan</a:t>
            </a:r>
            <a:r>
              <a:rPr lang="en-US" sz="2800" dirty="0"/>
              <a:t> </a:t>
            </a:r>
            <a:r>
              <a:rPr lang="en-US" sz="2800" dirty="0" err="1"/>
              <a:t>ditekuni</a:t>
            </a:r>
            <a:r>
              <a:rPr lang="en-US" sz="2800" dirty="0"/>
              <a:t> </a:t>
            </a:r>
            <a:r>
              <a:rPr lang="en-US" sz="2800" dirty="0" err="1"/>
              <a:t>oleh</a:t>
            </a:r>
            <a:r>
              <a:rPr lang="en-US" sz="2800" dirty="0"/>
              <a:t> </a:t>
            </a:r>
            <a:r>
              <a:rPr lang="en-US" sz="2800" dirty="0" err="1"/>
              <a:t>individu</a:t>
            </a:r>
            <a:r>
              <a:rPr lang="en-US" sz="2800" dirty="0"/>
              <a:t> </a:t>
            </a:r>
            <a:r>
              <a:rPr lang="en-US" sz="2800" dirty="0" err="1"/>
              <a:t>untuk</a:t>
            </a:r>
            <a:r>
              <a:rPr lang="en-US" sz="2800" dirty="0"/>
              <a:t> </a:t>
            </a:r>
            <a:r>
              <a:rPr lang="en-US" sz="2800" dirty="0" err="1"/>
              <a:t>dapat</a:t>
            </a:r>
            <a:r>
              <a:rPr lang="en-US" sz="2800" dirty="0"/>
              <a:t> </a:t>
            </a:r>
            <a:r>
              <a:rPr lang="en-US" sz="2800" dirty="0" err="1"/>
              <a:t>memenuhi</a:t>
            </a:r>
            <a:r>
              <a:rPr lang="en-US" sz="2800" dirty="0"/>
              <a:t> </a:t>
            </a:r>
            <a:r>
              <a:rPr lang="en-US" sz="2800" dirty="0" err="1"/>
              <a:t>kepuasan</a:t>
            </a:r>
            <a:r>
              <a:rPr lang="en-US" sz="2800" dirty="0"/>
              <a:t> </a:t>
            </a:r>
            <a:r>
              <a:rPr lang="en-US" sz="2800" dirty="0" err="1"/>
              <a:t>kerja</a:t>
            </a:r>
            <a:r>
              <a:rPr lang="en-US" sz="2800" dirty="0"/>
              <a:t> </a:t>
            </a:r>
            <a:r>
              <a:rPr lang="en-US" sz="2800" dirty="0" err="1"/>
              <a:t>individu</a:t>
            </a:r>
            <a:r>
              <a:rPr lang="en-US" sz="2800" dirty="0"/>
              <a:t> </a:t>
            </a:r>
            <a:r>
              <a:rPr lang="en-US" sz="2800" dirty="0" err="1"/>
              <a:t>melalui</a:t>
            </a:r>
            <a:r>
              <a:rPr lang="en-US" sz="2800" dirty="0"/>
              <a:t> </a:t>
            </a:r>
            <a:r>
              <a:rPr lang="en-US" sz="2800" dirty="0" err="1"/>
              <a:t>suatu</a:t>
            </a:r>
            <a:r>
              <a:rPr lang="en-US" sz="2800" dirty="0"/>
              <a:t> system </a:t>
            </a:r>
            <a:r>
              <a:rPr lang="en-US" sz="2800" dirty="0" err="1"/>
              <a:t>dan</a:t>
            </a:r>
            <a:r>
              <a:rPr lang="en-US" sz="2800" dirty="0"/>
              <a:t> </a:t>
            </a:r>
            <a:r>
              <a:rPr lang="en-US" sz="2800" dirty="0" err="1"/>
              <a:t>mekanisme</a:t>
            </a:r>
            <a:r>
              <a:rPr lang="en-US" sz="2800" dirty="0"/>
              <a:t> </a:t>
            </a:r>
            <a:r>
              <a:rPr lang="en-US" sz="2800" dirty="0" err="1"/>
              <a:t>peringkat</a:t>
            </a:r>
            <a:r>
              <a:rPr lang="en-US" sz="2800" dirty="0"/>
              <a:t>, </a:t>
            </a:r>
            <a:r>
              <a:rPr lang="en-US" sz="2800" dirty="0" err="1"/>
              <a:t>dan</a:t>
            </a:r>
            <a:r>
              <a:rPr lang="en-US" sz="2800" dirty="0"/>
              <a:t> </a:t>
            </a:r>
            <a:r>
              <a:rPr lang="en-US" sz="2800" dirty="0" err="1"/>
              <a:t>bertujuan</a:t>
            </a:r>
            <a:r>
              <a:rPr lang="en-US" sz="2800" dirty="0"/>
              <a:t> </a:t>
            </a:r>
            <a:r>
              <a:rPr lang="en-US" sz="2800" dirty="0" err="1"/>
              <a:t>untuk</a:t>
            </a:r>
            <a:r>
              <a:rPr lang="en-US" sz="2800" dirty="0"/>
              <a:t> </a:t>
            </a:r>
            <a:r>
              <a:rPr lang="en-US" sz="2800" dirty="0" err="1"/>
              <a:t>meningkatkan</a:t>
            </a:r>
            <a:r>
              <a:rPr lang="en-US" sz="2800" dirty="0"/>
              <a:t> </a:t>
            </a:r>
            <a:r>
              <a:rPr lang="en-US" sz="2800" dirty="0" err="1"/>
              <a:t>keberhasilan</a:t>
            </a:r>
            <a:r>
              <a:rPr lang="en-US" sz="2800" dirty="0"/>
              <a:t> </a:t>
            </a:r>
            <a:r>
              <a:rPr lang="en-US" sz="2800" dirty="0" err="1"/>
              <a:t>pekerjaan</a:t>
            </a:r>
            <a:r>
              <a:rPr lang="en-US" sz="2800" dirty="0"/>
              <a:t> (</a:t>
            </a:r>
            <a:r>
              <a:rPr lang="en-US" sz="2800" dirty="0" err="1"/>
              <a:t>kinerja</a:t>
            </a:r>
            <a:r>
              <a:rPr lang="en-US" sz="2800" dirty="0"/>
              <a:t>) </a:t>
            </a:r>
            <a:r>
              <a:rPr lang="en-US" sz="2800" dirty="0" err="1"/>
              <a:t>sehingga</a:t>
            </a:r>
            <a:r>
              <a:rPr lang="en-US" sz="2800" dirty="0"/>
              <a:t> </a:t>
            </a:r>
            <a:r>
              <a:rPr lang="en-US" sz="2800" dirty="0" err="1"/>
              <a:t>pada</a:t>
            </a:r>
            <a:r>
              <a:rPr lang="en-US" sz="2800" dirty="0"/>
              <a:t> </a:t>
            </a:r>
            <a:r>
              <a:rPr lang="en-US" sz="2800" dirty="0" err="1"/>
              <a:t>akhirnya</a:t>
            </a:r>
            <a:r>
              <a:rPr lang="en-US" sz="2800" dirty="0"/>
              <a:t> </a:t>
            </a:r>
            <a:r>
              <a:rPr lang="en-US" sz="2800" dirty="0" err="1"/>
              <a:t>akan</a:t>
            </a:r>
            <a:r>
              <a:rPr lang="en-US" sz="2800" dirty="0"/>
              <a:t> </a:t>
            </a:r>
            <a:r>
              <a:rPr lang="en-US" sz="2800" dirty="0" err="1"/>
              <a:t>memberikan</a:t>
            </a:r>
            <a:r>
              <a:rPr lang="en-US" sz="2800" dirty="0"/>
              <a:t> </a:t>
            </a:r>
            <a:r>
              <a:rPr lang="en-US" sz="2800" dirty="0" err="1"/>
              <a:t>kontribusi</a:t>
            </a:r>
            <a:r>
              <a:rPr lang="en-US" sz="2800" dirty="0"/>
              <a:t> </a:t>
            </a:r>
            <a:r>
              <a:rPr lang="en-US" sz="2800" dirty="0" err="1"/>
              <a:t>terhadap</a:t>
            </a:r>
            <a:r>
              <a:rPr lang="en-US" sz="2800" dirty="0"/>
              <a:t> </a:t>
            </a:r>
            <a:r>
              <a:rPr lang="en-US" sz="2800" dirty="0" err="1"/>
              <a:t>bidang</a:t>
            </a:r>
            <a:r>
              <a:rPr lang="en-US" sz="2800" dirty="0"/>
              <a:t> </a:t>
            </a:r>
            <a:r>
              <a:rPr lang="en-US" sz="2800" dirty="0" err="1"/>
              <a:t>profesi</a:t>
            </a:r>
            <a:r>
              <a:rPr lang="en-US" sz="2800" dirty="0"/>
              <a:t> yang </a:t>
            </a:r>
            <a:r>
              <a:rPr lang="en-US" sz="2800" dirty="0" err="1"/>
              <a:t>dipilihnya</a:t>
            </a:r>
            <a:r>
              <a:rPr lang="en-US" sz="2800" dirty="0"/>
              <a:t>.</a:t>
            </a:r>
          </a:p>
        </p:txBody>
      </p:sp>
    </p:spTree>
    <p:extLst>
      <p:ext uri="{BB962C8B-B14F-4D97-AF65-F5344CB8AC3E}">
        <p14:creationId xmlns:p14="http://schemas.microsoft.com/office/powerpoint/2010/main" val="163540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1027"/>
          <p:cNvSpPr>
            <a:spLocks noGrp="1" noChangeArrowheads="1"/>
          </p:cNvSpPr>
          <p:nvPr>
            <p:ph idx="1"/>
          </p:nvPr>
        </p:nvSpPr>
        <p:spPr>
          <a:xfrm>
            <a:off x="2384426" y="2774951"/>
            <a:ext cx="7019925" cy="3021013"/>
          </a:xfrm>
        </p:spPr>
        <p:txBody>
          <a:bodyPr/>
          <a:lstStyle/>
          <a:p>
            <a:pPr marL="609600" indent="-609600" algn="ctr">
              <a:buFontTx/>
              <a:buAutoNum type="arabicPeriod"/>
            </a:pPr>
            <a:r>
              <a:rPr lang="en-US" sz="3400" dirty="0" err="1">
                <a:latin typeface="+mj-lt"/>
              </a:rPr>
              <a:t>Perawat</a:t>
            </a:r>
            <a:r>
              <a:rPr lang="en-US" sz="3400" dirty="0">
                <a:latin typeface="+mj-lt"/>
              </a:rPr>
              <a:t> </a:t>
            </a:r>
            <a:r>
              <a:rPr lang="en-US" sz="3400" dirty="0" err="1">
                <a:latin typeface="+mj-lt"/>
              </a:rPr>
              <a:t>Klinik</a:t>
            </a:r>
            <a:r>
              <a:rPr lang="en-US" sz="3400" dirty="0">
                <a:latin typeface="+mj-lt"/>
              </a:rPr>
              <a:t> (PK)</a:t>
            </a:r>
          </a:p>
          <a:p>
            <a:pPr marL="609600" indent="-609600" algn="ctr">
              <a:buFontTx/>
              <a:buAutoNum type="arabicPeriod"/>
            </a:pPr>
            <a:r>
              <a:rPr lang="en-US" sz="3400" dirty="0" err="1">
                <a:latin typeface="+mj-lt"/>
              </a:rPr>
              <a:t>Perawat</a:t>
            </a:r>
            <a:r>
              <a:rPr lang="en-US" sz="3400" dirty="0">
                <a:latin typeface="+mj-lt"/>
              </a:rPr>
              <a:t> </a:t>
            </a:r>
            <a:r>
              <a:rPr lang="en-US" sz="3400" dirty="0" err="1">
                <a:latin typeface="+mj-lt"/>
              </a:rPr>
              <a:t>Manajer</a:t>
            </a:r>
            <a:r>
              <a:rPr lang="en-US" sz="3400" dirty="0">
                <a:latin typeface="+mj-lt"/>
              </a:rPr>
              <a:t> (PM)</a:t>
            </a:r>
          </a:p>
          <a:p>
            <a:pPr marL="609600" indent="-609600" algn="ctr">
              <a:buFontTx/>
              <a:buAutoNum type="arabicPeriod"/>
            </a:pPr>
            <a:r>
              <a:rPr lang="en-US" sz="3400" dirty="0" err="1">
                <a:latin typeface="+mj-lt"/>
              </a:rPr>
              <a:t>Perawat</a:t>
            </a:r>
            <a:r>
              <a:rPr lang="en-US" sz="3400" dirty="0">
                <a:latin typeface="+mj-lt"/>
              </a:rPr>
              <a:t> </a:t>
            </a:r>
            <a:r>
              <a:rPr lang="en-US" sz="3400" dirty="0" err="1">
                <a:latin typeface="+mj-lt"/>
              </a:rPr>
              <a:t>Pendidik</a:t>
            </a:r>
            <a:r>
              <a:rPr lang="en-US" sz="3400" dirty="0">
                <a:latin typeface="+mj-lt"/>
              </a:rPr>
              <a:t> (PP)</a:t>
            </a:r>
          </a:p>
          <a:p>
            <a:pPr marL="609600" indent="-609600" algn="ctr">
              <a:buFontTx/>
              <a:buAutoNum type="arabicPeriod"/>
            </a:pPr>
            <a:r>
              <a:rPr lang="en-US" sz="3400" dirty="0" err="1">
                <a:latin typeface="+mj-lt"/>
              </a:rPr>
              <a:t>Perawat</a:t>
            </a:r>
            <a:r>
              <a:rPr lang="en-US" sz="3400" dirty="0">
                <a:latin typeface="+mj-lt"/>
              </a:rPr>
              <a:t> </a:t>
            </a:r>
            <a:r>
              <a:rPr lang="en-US" sz="3400" dirty="0" err="1">
                <a:latin typeface="+mj-lt"/>
              </a:rPr>
              <a:t>Peneliti</a:t>
            </a:r>
            <a:r>
              <a:rPr lang="en-US" sz="3400" dirty="0">
                <a:latin typeface="+mj-lt"/>
              </a:rPr>
              <a:t>/</a:t>
            </a:r>
            <a:r>
              <a:rPr lang="en-US" sz="3400" dirty="0" err="1">
                <a:latin typeface="+mj-lt"/>
              </a:rPr>
              <a:t>Riset</a:t>
            </a:r>
            <a:r>
              <a:rPr lang="en-US" sz="3400" dirty="0">
                <a:latin typeface="+mj-lt"/>
              </a:rPr>
              <a:t> (PR) </a:t>
            </a:r>
          </a:p>
        </p:txBody>
      </p:sp>
      <p:sp>
        <p:nvSpPr>
          <p:cNvPr id="7" name="Slide Number Placeholder 5"/>
          <p:cNvSpPr>
            <a:spLocks noGrp="1"/>
          </p:cNvSpPr>
          <p:nvPr>
            <p:ph type="sldNum" sz="quarter" idx="12"/>
          </p:nvPr>
        </p:nvSpPr>
        <p:spPr/>
        <p:txBody>
          <a:bodyPr/>
          <a:lstStyle/>
          <a:p>
            <a:pPr>
              <a:defRPr/>
            </a:pPr>
            <a:fld id="{4882259B-08BB-4D42-AB6E-30C2DBB41580}" type="slidenum">
              <a:rPr lang="en-US"/>
              <a:pPr>
                <a:defRPr/>
              </a:pPr>
              <a:t>15</a:t>
            </a:fld>
            <a:endParaRPr lang="en-US"/>
          </a:p>
        </p:txBody>
      </p:sp>
      <p:sp>
        <p:nvSpPr>
          <p:cNvPr id="25605" name="AutoShape 1028"/>
          <p:cNvSpPr>
            <a:spLocks noChangeArrowheads="1"/>
          </p:cNvSpPr>
          <p:nvPr/>
        </p:nvSpPr>
        <p:spPr bwMode="auto">
          <a:xfrm>
            <a:off x="5638800" y="1905000"/>
            <a:ext cx="838200" cy="6096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en-US"/>
          </a:p>
        </p:txBody>
      </p:sp>
      <p:sp>
        <p:nvSpPr>
          <p:cNvPr id="6" name="Title 1"/>
          <p:cNvSpPr txBox="1">
            <a:spLocks/>
          </p:cNvSpPr>
          <p:nvPr/>
        </p:nvSpPr>
        <p:spPr>
          <a:xfrm>
            <a:off x="2667000" y="243840"/>
            <a:ext cx="7162800" cy="1356360"/>
          </a:xfrm>
          <a:prstGeom prst="rect">
            <a:avLst/>
          </a:prstGeom>
          <a:noFill/>
        </p:spPr>
        <p:txBody>
          <a:bodyPr vert="horz" lIns="45720" tIns="0" rIns="45720" bIns="0" anchor="b" anchorCtr="0">
            <a:noAutofit/>
          </a:bodyPr>
          <a:lstStyle/>
          <a:p>
            <a:pPr marL="54864" algn="ctr">
              <a:spcBef>
                <a:spcPct val="0"/>
              </a:spcBef>
              <a:defRPr/>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a typeface="+mj-ea"/>
                <a:cs typeface="+mj-cs"/>
              </a:rPr>
              <a:t>PENJENJANGAN KARIR PROFESIONAL PERAWAT SECARA UMUM MELIPUTI:</a:t>
            </a:r>
          </a:p>
        </p:txBody>
      </p:sp>
    </p:spTree>
    <p:extLst>
      <p:ext uri="{BB962C8B-B14F-4D97-AF65-F5344CB8AC3E}">
        <p14:creationId xmlns:p14="http://schemas.microsoft.com/office/powerpoint/2010/main" val="3638340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1" name="Straight Connector 90"/>
          <p:cNvCxnSpPr/>
          <p:nvPr/>
        </p:nvCxnSpPr>
        <p:spPr>
          <a:xfrm rot="5400000">
            <a:off x="3082926" y="3521076"/>
            <a:ext cx="214312" cy="1587"/>
          </a:xfrm>
          <a:prstGeom prst="line">
            <a:avLst/>
          </a:prstGeom>
          <a:ln w="508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950917" y="1317628"/>
            <a:ext cx="8328025" cy="4572000"/>
            <a:chOff x="285750" y="1828800"/>
            <a:chExt cx="8328025" cy="4572000"/>
          </a:xfrm>
        </p:grpSpPr>
        <p:grpSp>
          <p:nvGrpSpPr>
            <p:cNvPr id="3" name="Group 57"/>
            <p:cNvGrpSpPr>
              <a:grpSpLocks/>
            </p:cNvGrpSpPr>
            <p:nvPr/>
          </p:nvGrpSpPr>
          <p:grpSpPr bwMode="auto">
            <a:xfrm>
              <a:off x="395288" y="1989138"/>
              <a:ext cx="8218487" cy="4411662"/>
              <a:chOff x="469540" y="1571612"/>
              <a:chExt cx="8218568" cy="4411994"/>
            </a:xfrm>
          </p:grpSpPr>
          <p:grpSp>
            <p:nvGrpSpPr>
              <p:cNvPr id="10" name="Group 53"/>
              <p:cNvGrpSpPr>
                <a:grpSpLocks/>
              </p:cNvGrpSpPr>
              <p:nvPr/>
            </p:nvGrpSpPr>
            <p:grpSpPr bwMode="auto">
              <a:xfrm>
                <a:off x="469540" y="1585900"/>
                <a:ext cx="1500202" cy="4397706"/>
                <a:chOff x="469540" y="1585900"/>
                <a:chExt cx="1500202" cy="4397706"/>
              </a:xfrm>
            </p:grpSpPr>
            <p:sp>
              <p:nvSpPr>
                <p:cNvPr id="4" name="Rectangle 3"/>
                <p:cNvSpPr/>
                <p:nvPr/>
              </p:nvSpPr>
              <p:spPr>
                <a:xfrm>
                  <a:off x="469540" y="4727799"/>
                  <a:ext cx="1500202" cy="571543"/>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t>PK I</a:t>
                  </a:r>
                </a:p>
              </p:txBody>
            </p:sp>
            <p:sp>
              <p:nvSpPr>
                <p:cNvPr id="5" name="Rectangle 4"/>
                <p:cNvSpPr/>
                <p:nvPr/>
              </p:nvSpPr>
              <p:spPr>
                <a:xfrm>
                  <a:off x="469540" y="5412063"/>
                  <a:ext cx="1500202" cy="5715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b="1" dirty="0" err="1">
                      <a:solidFill>
                        <a:schemeClr val="accent6">
                          <a:lumMod val="75000"/>
                        </a:schemeClr>
                      </a:solidFill>
                    </a:rPr>
                    <a:t>Perawat</a:t>
                  </a:r>
                  <a:r>
                    <a:rPr lang="en-US" b="1" dirty="0">
                      <a:solidFill>
                        <a:schemeClr val="accent6">
                          <a:lumMod val="75000"/>
                        </a:schemeClr>
                      </a:solidFill>
                    </a:rPr>
                    <a:t> </a:t>
                  </a:r>
                  <a:r>
                    <a:rPr lang="en-US" b="1" dirty="0" err="1">
                      <a:solidFill>
                        <a:schemeClr val="accent6">
                          <a:lumMod val="75000"/>
                        </a:schemeClr>
                      </a:solidFill>
                    </a:rPr>
                    <a:t>Klinik</a:t>
                  </a:r>
                  <a:endParaRPr lang="en-US" b="1" dirty="0">
                    <a:solidFill>
                      <a:schemeClr val="accent6">
                        <a:lumMod val="75000"/>
                      </a:schemeClr>
                    </a:solidFill>
                  </a:endParaRPr>
                </a:p>
              </p:txBody>
            </p:sp>
            <p:sp>
              <p:nvSpPr>
                <p:cNvPr id="6" name="Rectangle 5"/>
                <p:cNvSpPr/>
                <p:nvPr/>
              </p:nvSpPr>
              <p:spPr>
                <a:xfrm>
                  <a:off x="469540" y="1585900"/>
                  <a:ext cx="1500202" cy="571543"/>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t>PK V</a:t>
                  </a:r>
                </a:p>
              </p:txBody>
            </p:sp>
            <p:sp>
              <p:nvSpPr>
                <p:cNvPr id="7" name="Rectangle 6"/>
                <p:cNvSpPr/>
                <p:nvPr/>
              </p:nvSpPr>
              <p:spPr>
                <a:xfrm>
                  <a:off x="469540" y="2371772"/>
                  <a:ext cx="1500202" cy="571543"/>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t>PK IV</a:t>
                  </a:r>
                </a:p>
              </p:txBody>
            </p:sp>
            <p:sp>
              <p:nvSpPr>
                <p:cNvPr id="8" name="Rectangle 7"/>
                <p:cNvSpPr/>
                <p:nvPr/>
              </p:nvSpPr>
              <p:spPr>
                <a:xfrm>
                  <a:off x="469540" y="3157643"/>
                  <a:ext cx="1500202" cy="571543"/>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t>PK III</a:t>
                  </a:r>
                </a:p>
              </p:txBody>
            </p:sp>
            <p:sp>
              <p:nvSpPr>
                <p:cNvPr id="9" name="Rectangle 8"/>
                <p:cNvSpPr/>
                <p:nvPr/>
              </p:nvSpPr>
              <p:spPr>
                <a:xfrm>
                  <a:off x="469540" y="3941927"/>
                  <a:ext cx="1500202" cy="571543"/>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b="1" dirty="0"/>
                    <a:t>PK II</a:t>
                  </a:r>
                </a:p>
              </p:txBody>
            </p:sp>
          </p:grpSp>
          <p:grpSp>
            <p:nvGrpSpPr>
              <p:cNvPr id="11" name="Group 54"/>
              <p:cNvGrpSpPr>
                <a:grpSpLocks/>
              </p:cNvGrpSpPr>
              <p:nvPr/>
            </p:nvGrpSpPr>
            <p:grpSpPr bwMode="auto">
              <a:xfrm>
                <a:off x="2726987" y="1585900"/>
                <a:ext cx="1500202" cy="4359602"/>
                <a:chOff x="2726987" y="1585900"/>
                <a:chExt cx="1500202" cy="4359602"/>
              </a:xfrm>
            </p:grpSpPr>
            <p:sp>
              <p:nvSpPr>
                <p:cNvPr id="34" name="Rectangle 33"/>
                <p:cNvSpPr/>
                <p:nvPr/>
              </p:nvSpPr>
              <p:spPr>
                <a:xfrm>
                  <a:off x="2726987" y="4727799"/>
                  <a:ext cx="1500202" cy="57154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t>PM I</a:t>
                  </a:r>
                </a:p>
              </p:txBody>
            </p:sp>
            <p:sp>
              <p:nvSpPr>
                <p:cNvPr id="35" name="Rectangle 34"/>
                <p:cNvSpPr/>
                <p:nvPr/>
              </p:nvSpPr>
              <p:spPr>
                <a:xfrm>
                  <a:off x="2726987" y="5373960"/>
                  <a:ext cx="1500202" cy="57154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err="1">
                      <a:solidFill>
                        <a:srgbClr val="002060"/>
                      </a:solidFill>
                    </a:rPr>
                    <a:t>Perawat</a:t>
                  </a:r>
                  <a:r>
                    <a:rPr lang="en-US" b="1" dirty="0">
                      <a:solidFill>
                        <a:srgbClr val="002060"/>
                      </a:solidFill>
                    </a:rPr>
                    <a:t> </a:t>
                  </a:r>
                  <a:r>
                    <a:rPr lang="en-US" b="1" dirty="0" err="1">
                      <a:solidFill>
                        <a:srgbClr val="002060"/>
                      </a:solidFill>
                    </a:rPr>
                    <a:t>Manajer</a:t>
                  </a:r>
                  <a:endParaRPr lang="en-US" b="1" dirty="0">
                    <a:solidFill>
                      <a:srgbClr val="002060"/>
                    </a:solidFill>
                  </a:endParaRPr>
                </a:p>
              </p:txBody>
            </p:sp>
            <p:sp>
              <p:nvSpPr>
                <p:cNvPr id="36" name="Rectangle 35"/>
                <p:cNvSpPr/>
                <p:nvPr/>
              </p:nvSpPr>
              <p:spPr>
                <a:xfrm>
                  <a:off x="2726987" y="1585900"/>
                  <a:ext cx="1500202" cy="57154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t>PM V</a:t>
                  </a:r>
                </a:p>
              </p:txBody>
            </p:sp>
            <p:sp>
              <p:nvSpPr>
                <p:cNvPr id="37" name="Rectangle 36"/>
                <p:cNvSpPr/>
                <p:nvPr/>
              </p:nvSpPr>
              <p:spPr>
                <a:xfrm>
                  <a:off x="2726987" y="2371772"/>
                  <a:ext cx="1500202" cy="57154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t>PM IV</a:t>
                  </a:r>
                </a:p>
              </p:txBody>
            </p:sp>
            <p:sp>
              <p:nvSpPr>
                <p:cNvPr id="38" name="Rectangle 37"/>
                <p:cNvSpPr/>
                <p:nvPr/>
              </p:nvSpPr>
              <p:spPr>
                <a:xfrm>
                  <a:off x="2726987" y="3157643"/>
                  <a:ext cx="1500202" cy="57154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t>PM III</a:t>
                  </a:r>
                </a:p>
              </p:txBody>
            </p:sp>
            <p:sp>
              <p:nvSpPr>
                <p:cNvPr id="39" name="Rectangle 38"/>
                <p:cNvSpPr/>
                <p:nvPr/>
              </p:nvSpPr>
              <p:spPr>
                <a:xfrm>
                  <a:off x="2726987" y="3941927"/>
                  <a:ext cx="1500202" cy="57154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a:t>PM II</a:t>
                  </a:r>
                </a:p>
              </p:txBody>
            </p:sp>
          </p:grpSp>
          <p:grpSp>
            <p:nvGrpSpPr>
              <p:cNvPr id="12" name="Group 55"/>
              <p:cNvGrpSpPr>
                <a:grpSpLocks/>
              </p:cNvGrpSpPr>
              <p:nvPr/>
            </p:nvGrpSpPr>
            <p:grpSpPr bwMode="auto">
              <a:xfrm>
                <a:off x="7187906" y="1598601"/>
                <a:ext cx="1500202" cy="4346901"/>
                <a:chOff x="7187906" y="1598601"/>
                <a:chExt cx="1500202" cy="4346901"/>
              </a:xfrm>
            </p:grpSpPr>
            <p:sp>
              <p:nvSpPr>
                <p:cNvPr id="41" name="Rectangle 40"/>
                <p:cNvSpPr/>
                <p:nvPr/>
              </p:nvSpPr>
              <p:spPr>
                <a:xfrm>
                  <a:off x="7187906" y="4742087"/>
                  <a:ext cx="1500202" cy="57154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b="1" dirty="0"/>
                    <a:t>PR I</a:t>
                  </a:r>
                </a:p>
              </p:txBody>
            </p:sp>
            <p:sp>
              <p:nvSpPr>
                <p:cNvPr id="42" name="Rectangle 41"/>
                <p:cNvSpPr/>
                <p:nvPr/>
              </p:nvSpPr>
              <p:spPr>
                <a:xfrm>
                  <a:off x="7187906" y="5373960"/>
                  <a:ext cx="1500202" cy="571543"/>
                </a:xfrm>
                <a:prstGeom prst="rect">
                  <a:avLst/>
                </a:prstGeom>
                <a:noFill/>
                <a:ln>
                  <a:noFill/>
                </a:ln>
              </p:spPr>
              <p:style>
                <a:lnRef idx="1">
                  <a:schemeClr val="dk1"/>
                </a:lnRef>
                <a:fillRef idx="2">
                  <a:schemeClr val="dk1"/>
                </a:fillRef>
                <a:effectRef idx="1">
                  <a:schemeClr val="dk1"/>
                </a:effectRef>
                <a:fontRef idx="minor">
                  <a:schemeClr val="dk1"/>
                </a:fontRef>
              </p:style>
              <p:txBody>
                <a:bodyPr anchor="ctr"/>
                <a:lstStyle/>
                <a:p>
                  <a:pPr algn="ctr">
                    <a:defRPr/>
                  </a:pPr>
                  <a:r>
                    <a:rPr lang="en-US" b="1" dirty="0" err="1">
                      <a:solidFill>
                        <a:srgbClr val="7030A0"/>
                      </a:solidFill>
                    </a:rPr>
                    <a:t>Perawat</a:t>
                  </a:r>
                  <a:r>
                    <a:rPr lang="en-US" b="1" dirty="0">
                      <a:solidFill>
                        <a:srgbClr val="7030A0"/>
                      </a:solidFill>
                    </a:rPr>
                    <a:t> </a:t>
                  </a:r>
                  <a:r>
                    <a:rPr lang="en-US" b="1" dirty="0" err="1">
                      <a:solidFill>
                        <a:srgbClr val="7030A0"/>
                      </a:solidFill>
                    </a:rPr>
                    <a:t>Peneliti</a:t>
                  </a:r>
                  <a:endParaRPr lang="en-US" b="1" dirty="0">
                    <a:solidFill>
                      <a:srgbClr val="7030A0"/>
                    </a:solidFill>
                  </a:endParaRPr>
                </a:p>
              </p:txBody>
            </p:sp>
            <p:sp>
              <p:nvSpPr>
                <p:cNvPr id="43" name="Rectangle 42"/>
                <p:cNvSpPr/>
                <p:nvPr/>
              </p:nvSpPr>
              <p:spPr>
                <a:xfrm>
                  <a:off x="7187906" y="1598601"/>
                  <a:ext cx="1500202" cy="57154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b="1" dirty="0"/>
                    <a:t>PR V</a:t>
                  </a:r>
                </a:p>
              </p:txBody>
            </p:sp>
            <p:sp>
              <p:nvSpPr>
                <p:cNvPr id="44" name="Rectangle 43"/>
                <p:cNvSpPr/>
                <p:nvPr/>
              </p:nvSpPr>
              <p:spPr>
                <a:xfrm>
                  <a:off x="7187906" y="2384473"/>
                  <a:ext cx="1500202" cy="57154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b="1" dirty="0"/>
                    <a:t>PR IV</a:t>
                  </a:r>
                </a:p>
              </p:txBody>
            </p:sp>
            <p:sp>
              <p:nvSpPr>
                <p:cNvPr id="45" name="Rectangle 44"/>
                <p:cNvSpPr/>
                <p:nvPr/>
              </p:nvSpPr>
              <p:spPr>
                <a:xfrm>
                  <a:off x="7187906" y="3170344"/>
                  <a:ext cx="1500202" cy="57154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b="1" dirty="0"/>
                    <a:t>PR III</a:t>
                  </a:r>
                </a:p>
              </p:txBody>
            </p:sp>
            <p:sp>
              <p:nvSpPr>
                <p:cNvPr id="46" name="Rectangle 45"/>
                <p:cNvSpPr/>
                <p:nvPr/>
              </p:nvSpPr>
              <p:spPr>
                <a:xfrm>
                  <a:off x="7187906" y="3956216"/>
                  <a:ext cx="1500202" cy="571543"/>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b="1" dirty="0"/>
                    <a:t>PR II</a:t>
                  </a:r>
                </a:p>
              </p:txBody>
            </p:sp>
          </p:grpSp>
          <p:grpSp>
            <p:nvGrpSpPr>
              <p:cNvPr id="13" name="Group 56"/>
              <p:cNvGrpSpPr>
                <a:grpSpLocks/>
              </p:cNvGrpSpPr>
              <p:nvPr/>
            </p:nvGrpSpPr>
            <p:grpSpPr bwMode="auto">
              <a:xfrm>
                <a:off x="4990785" y="1571612"/>
                <a:ext cx="1500202" cy="4373890"/>
                <a:chOff x="4990785" y="1571612"/>
                <a:chExt cx="1500202" cy="4373890"/>
              </a:xfrm>
            </p:grpSpPr>
            <p:sp>
              <p:nvSpPr>
                <p:cNvPr id="48" name="Rectangle 47"/>
                <p:cNvSpPr/>
                <p:nvPr/>
              </p:nvSpPr>
              <p:spPr>
                <a:xfrm>
                  <a:off x="4990785" y="4715098"/>
                  <a:ext cx="1500202" cy="57154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b="1" dirty="0"/>
                    <a:t>PP I</a:t>
                  </a:r>
                </a:p>
              </p:txBody>
            </p:sp>
            <p:sp>
              <p:nvSpPr>
                <p:cNvPr id="49" name="Rectangle 48"/>
                <p:cNvSpPr/>
                <p:nvPr/>
              </p:nvSpPr>
              <p:spPr>
                <a:xfrm>
                  <a:off x="4990785" y="5373960"/>
                  <a:ext cx="1500202" cy="571543"/>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b="1" dirty="0" err="1">
                      <a:solidFill>
                        <a:schemeClr val="accent3">
                          <a:lumMod val="50000"/>
                        </a:schemeClr>
                      </a:solidFill>
                    </a:rPr>
                    <a:t>Perawat</a:t>
                  </a:r>
                  <a:r>
                    <a:rPr lang="en-US" b="1" dirty="0">
                      <a:solidFill>
                        <a:schemeClr val="accent3">
                          <a:lumMod val="50000"/>
                        </a:schemeClr>
                      </a:solidFill>
                    </a:rPr>
                    <a:t> </a:t>
                  </a:r>
                  <a:r>
                    <a:rPr lang="en-US" b="1" dirty="0" err="1">
                      <a:solidFill>
                        <a:schemeClr val="accent3">
                          <a:lumMod val="50000"/>
                        </a:schemeClr>
                      </a:solidFill>
                    </a:rPr>
                    <a:t>Pendidik</a:t>
                  </a:r>
                  <a:endParaRPr lang="en-US" b="1" dirty="0">
                    <a:solidFill>
                      <a:schemeClr val="accent3">
                        <a:lumMod val="50000"/>
                      </a:schemeClr>
                    </a:solidFill>
                  </a:endParaRPr>
                </a:p>
              </p:txBody>
            </p:sp>
            <p:sp>
              <p:nvSpPr>
                <p:cNvPr id="50" name="Rectangle 49"/>
                <p:cNvSpPr/>
                <p:nvPr/>
              </p:nvSpPr>
              <p:spPr>
                <a:xfrm>
                  <a:off x="4990785" y="1571612"/>
                  <a:ext cx="1500202" cy="57154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b="1" dirty="0"/>
                    <a:t>PP V</a:t>
                  </a:r>
                </a:p>
              </p:txBody>
            </p:sp>
            <p:sp>
              <p:nvSpPr>
                <p:cNvPr id="51" name="Rectangle 50"/>
                <p:cNvSpPr/>
                <p:nvPr/>
              </p:nvSpPr>
              <p:spPr>
                <a:xfrm>
                  <a:off x="4990785" y="2357483"/>
                  <a:ext cx="1500202" cy="57154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b="1" dirty="0"/>
                    <a:t>PP IV</a:t>
                  </a:r>
                </a:p>
              </p:txBody>
            </p:sp>
            <p:sp>
              <p:nvSpPr>
                <p:cNvPr id="52" name="Rectangle 51"/>
                <p:cNvSpPr/>
                <p:nvPr/>
              </p:nvSpPr>
              <p:spPr>
                <a:xfrm>
                  <a:off x="4990785" y="3143355"/>
                  <a:ext cx="1500202" cy="57154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b="1" dirty="0"/>
                    <a:t>PP III</a:t>
                  </a:r>
                </a:p>
              </p:txBody>
            </p:sp>
            <p:sp>
              <p:nvSpPr>
                <p:cNvPr id="53" name="Rectangle 52"/>
                <p:cNvSpPr/>
                <p:nvPr/>
              </p:nvSpPr>
              <p:spPr>
                <a:xfrm>
                  <a:off x="4990785" y="3929226"/>
                  <a:ext cx="1500202" cy="57154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b="1" dirty="0"/>
                    <a:t>PP II</a:t>
                  </a:r>
                </a:p>
              </p:txBody>
            </p:sp>
          </p:grpSp>
        </p:grpSp>
        <p:sp>
          <p:nvSpPr>
            <p:cNvPr id="59" name="Up Arrow 58"/>
            <p:cNvSpPr/>
            <p:nvPr/>
          </p:nvSpPr>
          <p:spPr>
            <a:xfrm>
              <a:off x="958850" y="4929188"/>
              <a:ext cx="428625" cy="214312"/>
            </a:xfrm>
            <a:prstGeom prst="upArrow">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endParaRPr lang="en-US"/>
            </a:p>
          </p:txBody>
        </p:sp>
        <p:sp>
          <p:nvSpPr>
            <p:cNvPr id="60" name="Up Arrow 59"/>
            <p:cNvSpPr/>
            <p:nvPr/>
          </p:nvSpPr>
          <p:spPr>
            <a:xfrm>
              <a:off x="973138" y="3348038"/>
              <a:ext cx="428625" cy="214312"/>
            </a:xfrm>
            <a:prstGeom prst="upArrow">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endParaRPr lang="en-US"/>
            </a:p>
          </p:txBody>
        </p:sp>
        <p:sp>
          <p:nvSpPr>
            <p:cNvPr id="61" name="Up Arrow 60"/>
            <p:cNvSpPr/>
            <p:nvPr/>
          </p:nvSpPr>
          <p:spPr>
            <a:xfrm>
              <a:off x="966788" y="4138613"/>
              <a:ext cx="428625" cy="214312"/>
            </a:xfrm>
            <a:prstGeom prst="upArrow">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endParaRPr lang="en-US"/>
            </a:p>
          </p:txBody>
        </p:sp>
        <p:sp>
          <p:nvSpPr>
            <p:cNvPr id="62" name="Up Arrow 61"/>
            <p:cNvSpPr/>
            <p:nvPr/>
          </p:nvSpPr>
          <p:spPr>
            <a:xfrm>
              <a:off x="979488" y="2562225"/>
              <a:ext cx="428625" cy="214313"/>
            </a:xfrm>
            <a:prstGeom prst="upArrow">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endParaRPr lang="en-US"/>
            </a:p>
          </p:txBody>
        </p:sp>
        <p:sp>
          <p:nvSpPr>
            <p:cNvPr id="63" name="Up Arrow 62"/>
            <p:cNvSpPr/>
            <p:nvPr/>
          </p:nvSpPr>
          <p:spPr>
            <a:xfrm>
              <a:off x="3211513" y="4914900"/>
              <a:ext cx="428625" cy="214313"/>
            </a:xfrm>
            <a:prstGeom prst="up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5" name="Up Arrow 64"/>
            <p:cNvSpPr/>
            <p:nvPr/>
          </p:nvSpPr>
          <p:spPr>
            <a:xfrm>
              <a:off x="3214688" y="4132263"/>
              <a:ext cx="428625" cy="214312"/>
            </a:xfrm>
            <a:prstGeom prst="up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6" name="Up Arrow 65"/>
            <p:cNvSpPr/>
            <p:nvPr/>
          </p:nvSpPr>
          <p:spPr>
            <a:xfrm>
              <a:off x="3219450" y="3349625"/>
              <a:ext cx="428625" cy="214313"/>
            </a:xfrm>
            <a:prstGeom prst="up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7" name="Up Arrow 66"/>
            <p:cNvSpPr/>
            <p:nvPr/>
          </p:nvSpPr>
          <p:spPr>
            <a:xfrm>
              <a:off x="3222625" y="2565400"/>
              <a:ext cx="428625" cy="214313"/>
            </a:xfrm>
            <a:prstGeom prst="up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9" name="Up Arrow 68"/>
            <p:cNvSpPr/>
            <p:nvPr/>
          </p:nvSpPr>
          <p:spPr>
            <a:xfrm>
              <a:off x="5500688" y="4910138"/>
              <a:ext cx="428625" cy="214312"/>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71" name="Up Arrow 70"/>
            <p:cNvSpPr/>
            <p:nvPr/>
          </p:nvSpPr>
          <p:spPr>
            <a:xfrm>
              <a:off x="5514975" y="3330575"/>
              <a:ext cx="428625" cy="214313"/>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72" name="Up Arrow 71"/>
            <p:cNvSpPr/>
            <p:nvPr/>
          </p:nvSpPr>
          <p:spPr>
            <a:xfrm>
              <a:off x="5529263" y="2525713"/>
              <a:ext cx="428625" cy="214312"/>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73" name="Up Arrow 72"/>
            <p:cNvSpPr/>
            <p:nvPr/>
          </p:nvSpPr>
          <p:spPr>
            <a:xfrm>
              <a:off x="7705725" y="4941888"/>
              <a:ext cx="428625" cy="214312"/>
            </a:xfrm>
            <a:prstGeom prst="upArrow">
              <a:avLst/>
            </a:prstGeom>
            <a:solidFill>
              <a:srgbClr val="7030A0"/>
            </a:solidFill>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74" name="Up Arrow 73"/>
            <p:cNvSpPr/>
            <p:nvPr/>
          </p:nvSpPr>
          <p:spPr>
            <a:xfrm>
              <a:off x="5508625" y="4103688"/>
              <a:ext cx="428625" cy="214312"/>
            </a:xfrm>
            <a:prstGeom prst="up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US"/>
            </a:p>
          </p:txBody>
        </p:sp>
        <p:sp>
          <p:nvSpPr>
            <p:cNvPr id="75" name="Up Arrow 74"/>
            <p:cNvSpPr/>
            <p:nvPr/>
          </p:nvSpPr>
          <p:spPr>
            <a:xfrm>
              <a:off x="7720013" y="4137025"/>
              <a:ext cx="428625" cy="214313"/>
            </a:xfrm>
            <a:prstGeom prst="upArrow">
              <a:avLst/>
            </a:prstGeom>
            <a:solidFill>
              <a:srgbClr val="7030A0"/>
            </a:solidFill>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76" name="Up Arrow 75"/>
            <p:cNvSpPr/>
            <p:nvPr/>
          </p:nvSpPr>
          <p:spPr>
            <a:xfrm>
              <a:off x="7724775" y="3363913"/>
              <a:ext cx="428625" cy="214312"/>
            </a:xfrm>
            <a:prstGeom prst="upArrow">
              <a:avLst/>
            </a:prstGeom>
            <a:solidFill>
              <a:srgbClr val="7030A0"/>
            </a:solidFill>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sp>
          <p:nvSpPr>
            <p:cNvPr id="77" name="Up Arrow 76"/>
            <p:cNvSpPr/>
            <p:nvPr/>
          </p:nvSpPr>
          <p:spPr>
            <a:xfrm>
              <a:off x="7737475" y="2559050"/>
              <a:ext cx="428625" cy="214313"/>
            </a:xfrm>
            <a:prstGeom prst="upArrow">
              <a:avLst/>
            </a:prstGeom>
            <a:solidFill>
              <a:srgbClr val="7030A0"/>
            </a:solidFill>
          </p:spPr>
          <p:style>
            <a:lnRef idx="1">
              <a:schemeClr val="dk1"/>
            </a:lnRef>
            <a:fillRef idx="3">
              <a:schemeClr val="dk1"/>
            </a:fillRef>
            <a:effectRef idx="2">
              <a:schemeClr val="dk1"/>
            </a:effectRef>
            <a:fontRef idx="minor">
              <a:schemeClr val="lt1"/>
            </a:fontRef>
          </p:style>
          <p:txBody>
            <a:bodyPr anchor="ctr"/>
            <a:lstStyle/>
            <a:p>
              <a:pPr algn="ctr">
                <a:defRPr/>
              </a:pPr>
              <a:endParaRPr lang="en-US"/>
            </a:p>
          </p:txBody>
        </p:sp>
        <p:cxnSp>
          <p:nvCxnSpPr>
            <p:cNvPr id="83" name="Elbow Connector 82"/>
            <p:cNvCxnSpPr/>
            <p:nvPr/>
          </p:nvCxnSpPr>
          <p:spPr>
            <a:xfrm>
              <a:off x="1714500" y="4572000"/>
              <a:ext cx="857250" cy="785813"/>
            </a:xfrm>
            <a:prstGeom prst="bentConnector3">
              <a:avLst>
                <a:gd name="adj1" fmla="val 50000"/>
              </a:avLst>
            </a:prstGeom>
            <a:ln w="508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Elbow Connector 86"/>
            <p:cNvCxnSpPr>
              <a:endCxn id="48" idx="1"/>
            </p:cNvCxnSpPr>
            <p:nvPr/>
          </p:nvCxnSpPr>
          <p:spPr>
            <a:xfrm>
              <a:off x="1643063" y="3429000"/>
              <a:ext cx="3273425" cy="1989138"/>
            </a:xfrm>
            <a:prstGeom prst="bentConnector3">
              <a:avLst>
                <a:gd name="adj1" fmla="val 87245"/>
              </a:avLst>
            </a:prstGeom>
            <a:ln w="508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Elbow Connector 92"/>
            <p:cNvCxnSpPr/>
            <p:nvPr/>
          </p:nvCxnSpPr>
          <p:spPr>
            <a:xfrm>
              <a:off x="285750" y="1847850"/>
              <a:ext cx="6786563" cy="3714750"/>
            </a:xfrm>
            <a:prstGeom prst="bentConnector3">
              <a:avLst>
                <a:gd name="adj1" fmla="val 95996"/>
              </a:avLst>
            </a:prstGeom>
            <a:ln w="508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304800" y="1828800"/>
              <a:ext cx="0" cy="1295400"/>
            </a:xfrm>
            <a:prstGeom prst="line">
              <a:avLst/>
            </a:prstGeom>
            <a:ln w="508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285750" y="3122613"/>
              <a:ext cx="285750" cy="1587"/>
            </a:xfrm>
            <a:prstGeom prst="line">
              <a:avLst/>
            </a:prstGeom>
            <a:ln w="508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6" name="Rounded Rectangle 55"/>
          <p:cNvSpPr/>
          <p:nvPr/>
        </p:nvSpPr>
        <p:spPr>
          <a:xfrm>
            <a:off x="2514600" y="228600"/>
            <a:ext cx="7391400" cy="685800"/>
          </a:xfrm>
          <a:prstGeom prst="round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sz="2800" b="1" dirty="0">
                <a:solidFill>
                  <a:schemeClr val="tx1"/>
                </a:solidFill>
              </a:rPr>
              <a:t>POLA</a:t>
            </a:r>
            <a:r>
              <a:rPr lang="id-ID" sz="2800" b="1" dirty="0">
                <a:solidFill>
                  <a:schemeClr val="tx1"/>
                </a:solidFill>
              </a:rPr>
              <a:t> JENJANG KARIR</a:t>
            </a:r>
            <a:r>
              <a:rPr lang="en-US" sz="2800" b="1" dirty="0">
                <a:solidFill>
                  <a:schemeClr val="tx1"/>
                </a:solidFill>
              </a:rPr>
              <a:t> PROFESSIONAL</a:t>
            </a:r>
            <a:r>
              <a:rPr lang="id-ID" sz="2800" b="1" dirty="0">
                <a:solidFill>
                  <a:schemeClr val="tx1"/>
                </a:solidFill>
              </a:rPr>
              <a:t> PERAWAT</a:t>
            </a:r>
            <a:endParaRPr lang="en-US" sz="2800" b="1" dirty="0">
              <a:solidFill>
                <a:schemeClr val="tx1"/>
              </a:solidFill>
            </a:endParaRPr>
          </a:p>
        </p:txBody>
      </p:sp>
      <p:sp>
        <p:nvSpPr>
          <p:cNvPr id="23610" name="TextBox 63"/>
          <p:cNvSpPr txBox="1">
            <a:spLocks noChangeArrowheads="1"/>
          </p:cNvSpPr>
          <p:nvPr/>
        </p:nvSpPr>
        <p:spPr bwMode="auto">
          <a:xfrm>
            <a:off x="1752600" y="1371601"/>
            <a:ext cx="426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id-ID" sz="2400" b="1">
              <a:latin typeface="Calibri" pitchFamily="34" charset="0"/>
            </a:endParaRPr>
          </a:p>
        </p:txBody>
      </p:sp>
    </p:spTree>
    <p:extLst>
      <p:ext uri="{BB962C8B-B14F-4D97-AF65-F5344CB8AC3E}">
        <p14:creationId xmlns:p14="http://schemas.microsoft.com/office/powerpoint/2010/main" val="4132036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71638" y="-2636"/>
            <a:ext cx="8785225" cy="1008112"/>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id-ID" sz="3000" b="1" dirty="0">
                <a:solidFill>
                  <a:schemeClr val="bg1"/>
                </a:solidFill>
                <a:latin typeface="Arial Narrow" panose="020B0606020202030204" pitchFamily="34" charset="0"/>
              </a:rPr>
              <a:t>JENIS DAN KUALIFIKASI PERAWAT KLINIK (1) </a:t>
            </a:r>
          </a:p>
        </p:txBody>
      </p:sp>
      <p:sp>
        <p:nvSpPr>
          <p:cNvPr id="3" name="Rectangle 2"/>
          <p:cNvSpPr/>
          <p:nvPr/>
        </p:nvSpPr>
        <p:spPr>
          <a:xfrm>
            <a:off x="1524000" y="5613988"/>
            <a:ext cx="9144000"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Pentagon 1"/>
          <p:cNvSpPr/>
          <p:nvPr/>
        </p:nvSpPr>
        <p:spPr>
          <a:xfrm>
            <a:off x="1738314" y="1387271"/>
            <a:ext cx="3709987" cy="71913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PENDIDIKAN FORMAL</a:t>
            </a:r>
          </a:p>
        </p:txBody>
      </p:sp>
      <p:grpSp>
        <p:nvGrpSpPr>
          <p:cNvPr id="15" name="Group 18"/>
          <p:cNvGrpSpPr>
            <a:grpSpLocks/>
          </p:cNvGrpSpPr>
          <p:nvPr/>
        </p:nvGrpSpPr>
        <p:grpSpPr bwMode="auto">
          <a:xfrm>
            <a:off x="2994025" y="3439907"/>
            <a:ext cx="1531938" cy="2508250"/>
            <a:chOff x="668651" y="3559079"/>
            <a:chExt cx="1748689" cy="2508338"/>
          </a:xfrm>
        </p:grpSpPr>
        <p:sp>
          <p:nvSpPr>
            <p:cNvPr id="4" name="Rectangle 3"/>
            <p:cNvSpPr/>
            <p:nvPr/>
          </p:nvSpPr>
          <p:spPr>
            <a:xfrm>
              <a:off x="672275" y="4051221"/>
              <a:ext cx="1745065" cy="2016196"/>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84138" indent="-84138">
                <a:buFont typeface="Wingdings" panose="05000000000000000000" pitchFamily="2" charset="2"/>
                <a:buChar char="ü"/>
                <a:defRPr/>
              </a:pPr>
              <a:r>
                <a:rPr lang="id-ID" sz="1200" dirty="0">
                  <a:latin typeface="Arial Narrow" panose="020B0606020202030204" pitchFamily="34" charset="0"/>
                </a:rPr>
                <a:t>D-III Keperawatan atau Ners </a:t>
              </a:r>
            </a:p>
            <a:p>
              <a:pPr marL="84138" indent="-84138">
                <a:buFont typeface="Wingdings" panose="05000000000000000000" pitchFamily="2" charset="2"/>
                <a:buChar char="ü"/>
                <a:defRPr/>
              </a:pPr>
              <a:r>
                <a:rPr lang="id-ID" sz="1200" dirty="0">
                  <a:latin typeface="Arial Narrow" panose="020B0606020202030204" pitchFamily="34" charset="0"/>
                </a:rPr>
                <a:t>pengalaman kerja ≥ 1 tahun </a:t>
              </a:r>
            </a:p>
            <a:p>
              <a:pPr marL="84138" indent="-84138">
                <a:buFont typeface="Wingdings" panose="05000000000000000000" pitchFamily="2" charset="2"/>
                <a:buChar char="ü"/>
                <a:defRPr/>
              </a:pPr>
              <a:r>
                <a:rPr lang="id-ID" sz="1200" dirty="0">
                  <a:latin typeface="Arial Narrow" panose="020B0606020202030204" pitchFamily="34" charset="0"/>
                </a:rPr>
                <a:t>mempunyai sertifikat pra klinik. </a:t>
              </a:r>
            </a:p>
          </p:txBody>
        </p:sp>
        <p:sp>
          <p:nvSpPr>
            <p:cNvPr id="10" name="Rectangle 9"/>
            <p:cNvSpPr/>
            <p:nvPr/>
          </p:nvSpPr>
          <p:spPr>
            <a:xfrm>
              <a:off x="668651" y="3559079"/>
              <a:ext cx="1748689" cy="50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a:t>
              </a:r>
            </a:p>
          </p:txBody>
        </p:sp>
      </p:grpSp>
      <p:grpSp>
        <p:nvGrpSpPr>
          <p:cNvPr id="16" name="Group 17"/>
          <p:cNvGrpSpPr>
            <a:grpSpLocks/>
          </p:cNvGrpSpPr>
          <p:nvPr/>
        </p:nvGrpSpPr>
        <p:grpSpPr bwMode="auto">
          <a:xfrm>
            <a:off x="4525963" y="2923970"/>
            <a:ext cx="1530350" cy="3014662"/>
            <a:chOff x="2072217" y="3492786"/>
            <a:chExt cx="1801556" cy="3015990"/>
          </a:xfrm>
        </p:grpSpPr>
        <p:sp>
          <p:nvSpPr>
            <p:cNvPr id="6" name="Rectangle 5"/>
            <p:cNvSpPr/>
            <p:nvPr/>
          </p:nvSpPr>
          <p:spPr>
            <a:xfrm>
              <a:off x="2072217" y="4005774"/>
              <a:ext cx="1779130" cy="2503002"/>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Wingdings" panose="05000000000000000000" pitchFamily="2" charset="2"/>
                <a:buChar char="ü"/>
                <a:defRPr/>
              </a:pPr>
              <a:r>
                <a:rPr lang="id-ID" sz="1200" dirty="0">
                  <a:latin typeface="Arial Narrow" panose="020B0606020202030204" pitchFamily="34" charset="0"/>
                </a:rPr>
                <a:t>D-III Keperawatan dengan pengalaman kerja ≥ 4 tahun</a:t>
              </a:r>
            </a:p>
            <a:p>
              <a:pPr marL="171450" indent="-171450">
                <a:buFont typeface="Wingdings" panose="05000000000000000000" pitchFamily="2" charset="2"/>
                <a:buChar char="ü"/>
                <a:defRPr/>
              </a:pPr>
              <a:r>
                <a:rPr lang="id-ID" sz="1200" dirty="0">
                  <a:latin typeface="Arial Narrow" panose="020B0606020202030204" pitchFamily="34" charset="0"/>
                </a:rPr>
                <a:t>Ners dengan pengalaman kerja ≥ 3 tahun </a:t>
              </a:r>
            </a:p>
            <a:p>
              <a:pPr marL="171450" indent="-171450">
                <a:buFont typeface="Wingdings" panose="05000000000000000000" pitchFamily="2" charset="2"/>
                <a:buChar char="ü"/>
                <a:defRPr/>
              </a:pPr>
              <a:r>
                <a:rPr lang="id-ID" sz="1200" dirty="0">
                  <a:latin typeface="Arial Narrow" panose="020B0606020202030204" pitchFamily="34" charset="0"/>
                </a:rPr>
                <a:t>mempunyai sertifikat PK I</a:t>
              </a:r>
            </a:p>
          </p:txBody>
        </p:sp>
        <p:sp>
          <p:nvSpPr>
            <p:cNvPr id="11" name="Rectangle 10"/>
            <p:cNvSpPr/>
            <p:nvPr/>
          </p:nvSpPr>
          <p:spPr>
            <a:xfrm>
              <a:off x="2087168" y="3492786"/>
              <a:ext cx="1786605" cy="503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II</a:t>
              </a:r>
            </a:p>
          </p:txBody>
        </p:sp>
      </p:grpSp>
      <p:grpSp>
        <p:nvGrpSpPr>
          <p:cNvPr id="17" name="Group 16"/>
          <p:cNvGrpSpPr>
            <a:grpSpLocks/>
          </p:cNvGrpSpPr>
          <p:nvPr/>
        </p:nvGrpSpPr>
        <p:grpSpPr bwMode="auto">
          <a:xfrm>
            <a:off x="6056314" y="2417558"/>
            <a:ext cx="1584325" cy="3521075"/>
            <a:chOff x="3831425" y="2988730"/>
            <a:chExt cx="1748689" cy="3520045"/>
          </a:xfrm>
        </p:grpSpPr>
        <p:sp>
          <p:nvSpPr>
            <p:cNvPr id="7" name="Rectangle 6"/>
            <p:cNvSpPr/>
            <p:nvPr/>
          </p:nvSpPr>
          <p:spPr>
            <a:xfrm>
              <a:off x="3852451" y="3493407"/>
              <a:ext cx="1727663" cy="3015368"/>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Wingdings" panose="05000000000000000000" pitchFamily="2" charset="2"/>
                <a:buChar char="ü"/>
                <a:defRPr/>
              </a:pPr>
              <a:r>
                <a:rPr lang="id-ID" sz="1200" dirty="0">
                  <a:latin typeface="Arial Narrow" panose="020B0606020202030204" pitchFamily="34" charset="0"/>
                </a:rPr>
                <a:t>D-III Keperawatan dengan pengalaman kerja ≥ 10 tahun dan mempunyai sertifikat PK II</a:t>
              </a:r>
            </a:p>
            <a:p>
              <a:pPr marL="171450" indent="-171450">
                <a:buFont typeface="Wingdings" panose="05000000000000000000" pitchFamily="2" charset="2"/>
                <a:buChar char="ü"/>
                <a:defRPr/>
              </a:pPr>
              <a:r>
                <a:rPr lang="id-ID" sz="1200" dirty="0">
                  <a:latin typeface="Arial Narrow" panose="020B0606020202030204" pitchFamily="34" charset="0"/>
                </a:rPr>
                <a:t>Ners dengan pengalaman kerja     ≥ 7 tahun dan mempunyai sertifikat PK II</a:t>
              </a:r>
            </a:p>
            <a:p>
              <a:pPr marL="171450" indent="-171450">
                <a:buFont typeface="Wingdings" panose="05000000000000000000" pitchFamily="2" charset="2"/>
                <a:buChar char="ü"/>
                <a:defRPr/>
              </a:pPr>
              <a:r>
                <a:rPr lang="id-ID" sz="1200" dirty="0">
                  <a:latin typeface="Arial Narrow" panose="020B0606020202030204" pitchFamily="34" charset="0"/>
                </a:rPr>
                <a:t>Ners Spesialis I dengan pengalaman kerja 0 tahun</a:t>
              </a:r>
            </a:p>
          </p:txBody>
        </p:sp>
        <p:sp>
          <p:nvSpPr>
            <p:cNvPr id="12" name="Rectangle 11"/>
            <p:cNvSpPr/>
            <p:nvPr/>
          </p:nvSpPr>
          <p:spPr>
            <a:xfrm>
              <a:off x="3831425" y="2988730"/>
              <a:ext cx="1748689" cy="504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III</a:t>
              </a:r>
            </a:p>
          </p:txBody>
        </p:sp>
      </p:grpSp>
      <p:grpSp>
        <p:nvGrpSpPr>
          <p:cNvPr id="18" name="Group 15"/>
          <p:cNvGrpSpPr>
            <a:grpSpLocks/>
          </p:cNvGrpSpPr>
          <p:nvPr/>
        </p:nvGrpSpPr>
        <p:grpSpPr bwMode="auto">
          <a:xfrm>
            <a:off x="7656514" y="2004807"/>
            <a:ext cx="1374775" cy="3943350"/>
            <a:chOff x="5588335" y="2564904"/>
            <a:chExt cx="1727645" cy="3943873"/>
          </a:xfrm>
        </p:grpSpPr>
        <p:sp>
          <p:nvSpPr>
            <p:cNvPr id="8" name="Rectangle 7"/>
            <p:cNvSpPr/>
            <p:nvPr/>
          </p:nvSpPr>
          <p:spPr>
            <a:xfrm>
              <a:off x="5588335" y="3068209"/>
              <a:ext cx="1719665" cy="3440568"/>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Arial" panose="020B0604020202020204" pitchFamily="34" charset="0"/>
                <a:buChar char="•"/>
                <a:defRPr/>
              </a:pPr>
              <a:r>
                <a:rPr lang="id-ID" sz="1200" dirty="0">
                  <a:latin typeface="Arial Narrow" panose="020B0606020202030204" pitchFamily="34" charset="0"/>
                </a:rPr>
                <a:t>Ners dengan pengalaman kerja ≥ 13 tahun</a:t>
              </a:r>
            </a:p>
            <a:p>
              <a:pPr marL="171450" indent="-171450">
                <a:buFont typeface="Arial" panose="020B0604020202020204" pitchFamily="34" charset="0"/>
                <a:buChar char="•"/>
                <a:defRPr/>
              </a:pPr>
              <a:r>
                <a:rPr lang="id-ID" sz="1200" dirty="0">
                  <a:latin typeface="Arial Narrow" panose="020B0606020202030204" pitchFamily="34" charset="0"/>
                </a:rPr>
                <a:t>Ners Spesialis I dengan pengalaman kerja ≥ 2 tahun</a:t>
              </a:r>
            </a:p>
            <a:p>
              <a:pPr marL="171450" indent="-171450">
                <a:buFont typeface="Arial" panose="020B0604020202020204" pitchFamily="34" charset="0"/>
                <a:buChar char="•"/>
                <a:defRPr/>
              </a:pPr>
              <a:r>
                <a:rPr lang="id-ID" sz="1200" dirty="0">
                  <a:latin typeface="Arial Narrow" panose="020B0606020202030204" pitchFamily="34" charset="0"/>
                </a:rPr>
                <a:t>mempunyai sertifikat PK III</a:t>
              </a:r>
            </a:p>
          </p:txBody>
        </p:sp>
        <p:sp>
          <p:nvSpPr>
            <p:cNvPr id="13" name="Rectangle 12"/>
            <p:cNvSpPr/>
            <p:nvPr/>
          </p:nvSpPr>
          <p:spPr>
            <a:xfrm>
              <a:off x="5610279" y="2564904"/>
              <a:ext cx="1705701" cy="503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IV</a:t>
              </a:r>
            </a:p>
          </p:txBody>
        </p:sp>
      </p:grpSp>
      <p:grpSp>
        <p:nvGrpSpPr>
          <p:cNvPr id="19" name="Group 14"/>
          <p:cNvGrpSpPr>
            <a:grpSpLocks/>
          </p:cNvGrpSpPr>
          <p:nvPr/>
        </p:nvGrpSpPr>
        <p:grpSpPr bwMode="auto">
          <a:xfrm>
            <a:off x="9048751" y="1484107"/>
            <a:ext cx="1503363" cy="4464050"/>
            <a:chOff x="7308304" y="2060848"/>
            <a:chExt cx="1719969" cy="4464496"/>
          </a:xfrm>
        </p:grpSpPr>
        <p:sp>
          <p:nvSpPr>
            <p:cNvPr id="9" name="Rectangle 8"/>
            <p:cNvSpPr/>
            <p:nvPr/>
          </p:nvSpPr>
          <p:spPr>
            <a:xfrm>
              <a:off x="7308304" y="2564136"/>
              <a:ext cx="1719969" cy="3961208"/>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Arial" panose="020B0604020202020204" pitchFamily="34" charset="0"/>
                <a:buChar char="•"/>
                <a:defRPr/>
              </a:pPr>
              <a:r>
                <a:rPr lang="id-ID" sz="1200" dirty="0">
                  <a:latin typeface="Arial Narrow" panose="020B0606020202030204" pitchFamily="34" charset="0"/>
                </a:rPr>
                <a:t>Ners Spesialis I dengan pengalaman kerja ≥ 4 tahun mempunyai sertifikat PK IV</a:t>
              </a:r>
            </a:p>
            <a:p>
              <a:pPr marL="171450" indent="-171450">
                <a:buFont typeface="Arial" panose="020B0604020202020204" pitchFamily="34" charset="0"/>
                <a:buChar char="•"/>
                <a:defRPr/>
              </a:pPr>
              <a:r>
                <a:rPr lang="id-ID" sz="1200" dirty="0">
                  <a:latin typeface="Arial Narrow" panose="020B0606020202030204" pitchFamily="34" charset="0"/>
                </a:rPr>
                <a:t>Ners Spesialis II (Konsultan) dengan pengalaman kerja 0 tahun.</a:t>
              </a:r>
            </a:p>
          </p:txBody>
        </p:sp>
        <p:sp>
          <p:nvSpPr>
            <p:cNvPr id="14" name="Rectangle 13"/>
            <p:cNvSpPr/>
            <p:nvPr/>
          </p:nvSpPr>
          <p:spPr>
            <a:xfrm>
              <a:off x="7315569" y="2060848"/>
              <a:ext cx="1712704" cy="503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V</a:t>
              </a:r>
            </a:p>
          </p:txBody>
        </p:sp>
      </p:grpSp>
      <p:grpSp>
        <p:nvGrpSpPr>
          <p:cNvPr id="20" name="Group 19"/>
          <p:cNvGrpSpPr>
            <a:grpSpLocks/>
          </p:cNvGrpSpPr>
          <p:nvPr/>
        </p:nvGrpSpPr>
        <p:grpSpPr bwMode="auto">
          <a:xfrm>
            <a:off x="1703389" y="3932033"/>
            <a:ext cx="1290637" cy="2011363"/>
            <a:chOff x="668651" y="3559079"/>
            <a:chExt cx="1748689" cy="2508338"/>
          </a:xfrm>
        </p:grpSpPr>
        <p:sp>
          <p:nvSpPr>
            <p:cNvPr id="21" name="Rectangle 20"/>
            <p:cNvSpPr/>
            <p:nvPr/>
          </p:nvSpPr>
          <p:spPr>
            <a:xfrm>
              <a:off x="672953" y="4052036"/>
              <a:ext cx="1744387" cy="2015381"/>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84138" indent="-84138">
                <a:buFont typeface="Wingdings" panose="05000000000000000000" pitchFamily="2" charset="2"/>
                <a:buChar char="ü"/>
                <a:defRPr/>
              </a:pPr>
              <a:r>
                <a:rPr lang="id-ID" sz="1200" dirty="0">
                  <a:latin typeface="Arial Narrow" panose="020B0606020202030204" pitchFamily="34" charset="0"/>
                </a:rPr>
                <a:t>D-III Keperawatan atau Ners pengalaman kerja  0 tahun </a:t>
              </a:r>
            </a:p>
            <a:p>
              <a:pPr marL="84138" indent="-84138">
                <a:buFont typeface="Wingdings" panose="05000000000000000000" pitchFamily="2" charset="2"/>
                <a:buChar char="ü"/>
                <a:defRPr/>
              </a:pPr>
              <a:r>
                <a:rPr lang="id-ID" sz="1200" dirty="0">
                  <a:latin typeface="Arial Narrow" panose="020B0606020202030204" pitchFamily="34" charset="0"/>
                </a:rPr>
                <a:t>mempunyai sertifikat BHD</a:t>
              </a:r>
            </a:p>
          </p:txBody>
        </p:sp>
        <p:sp>
          <p:nvSpPr>
            <p:cNvPr id="22" name="Rectangle 21"/>
            <p:cNvSpPr/>
            <p:nvPr/>
          </p:nvSpPr>
          <p:spPr>
            <a:xfrm>
              <a:off x="668651" y="3559079"/>
              <a:ext cx="1748689" cy="504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Pra PK </a:t>
              </a:r>
            </a:p>
          </p:txBody>
        </p:sp>
      </p:grpSp>
      <p:sp>
        <p:nvSpPr>
          <p:cNvPr id="26636" name="TextBox 2"/>
          <p:cNvSpPr txBox="1">
            <a:spLocks noChangeArrowheads="1"/>
          </p:cNvSpPr>
          <p:nvPr/>
        </p:nvSpPr>
        <p:spPr bwMode="auto">
          <a:xfrm>
            <a:off x="6219826" y="5976733"/>
            <a:ext cx="15462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100">
                <a:solidFill>
                  <a:srgbClr val="000000"/>
                </a:solidFill>
                <a:latin typeface="Arial Narrow" pitchFamily="34" charset="0"/>
              </a:rPr>
              <a:t>D-III : 9-12 thn</a:t>
            </a:r>
          </a:p>
          <a:p>
            <a:pPr eaLnBrk="1" hangingPunct="1">
              <a:buFont typeface="Arial" charset="0"/>
              <a:buChar char="•"/>
            </a:pPr>
            <a:r>
              <a:rPr lang="id-ID" altLang="id-ID" sz="1100">
                <a:solidFill>
                  <a:srgbClr val="000000"/>
                </a:solidFill>
                <a:latin typeface="Arial Narrow" pitchFamily="34" charset="0"/>
              </a:rPr>
              <a:t>Ners : 6-9 thn</a:t>
            </a:r>
          </a:p>
          <a:p>
            <a:pPr eaLnBrk="1" hangingPunct="1">
              <a:buFont typeface="Arial" charset="0"/>
              <a:buChar char="•"/>
            </a:pPr>
            <a:r>
              <a:rPr lang="id-ID" altLang="id-ID" sz="1100">
                <a:solidFill>
                  <a:srgbClr val="000000"/>
                </a:solidFill>
                <a:latin typeface="Arial Narrow" pitchFamily="34" charset="0"/>
              </a:rPr>
              <a:t>Ners Sp I : 2-4 thn</a:t>
            </a:r>
          </a:p>
        </p:txBody>
      </p:sp>
      <p:sp>
        <p:nvSpPr>
          <p:cNvPr id="26637" name="TextBox 22"/>
          <p:cNvSpPr txBox="1">
            <a:spLocks noChangeArrowheads="1"/>
          </p:cNvSpPr>
          <p:nvPr/>
        </p:nvSpPr>
        <p:spPr bwMode="auto">
          <a:xfrm>
            <a:off x="4675189" y="5976733"/>
            <a:ext cx="1544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400">
                <a:solidFill>
                  <a:srgbClr val="000000"/>
                </a:solidFill>
                <a:latin typeface="Arial Narrow" pitchFamily="34" charset="0"/>
              </a:rPr>
              <a:t>D-III : 6-9 thn</a:t>
            </a:r>
          </a:p>
          <a:p>
            <a:pPr eaLnBrk="1" hangingPunct="1">
              <a:buFont typeface="Arial" charset="0"/>
              <a:buChar char="•"/>
            </a:pPr>
            <a:r>
              <a:rPr lang="id-ID" altLang="id-ID" sz="1400">
                <a:solidFill>
                  <a:srgbClr val="000000"/>
                </a:solidFill>
                <a:latin typeface="Arial Narrow" pitchFamily="34" charset="0"/>
              </a:rPr>
              <a:t>Ners : 4-7 thn</a:t>
            </a:r>
          </a:p>
        </p:txBody>
      </p:sp>
      <p:sp>
        <p:nvSpPr>
          <p:cNvPr id="26638" name="TextBox 23"/>
          <p:cNvSpPr txBox="1">
            <a:spLocks noChangeArrowheads="1"/>
          </p:cNvSpPr>
          <p:nvPr/>
        </p:nvSpPr>
        <p:spPr bwMode="auto">
          <a:xfrm>
            <a:off x="3086100" y="5976732"/>
            <a:ext cx="14430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400">
                <a:solidFill>
                  <a:srgbClr val="000000"/>
                </a:solidFill>
                <a:latin typeface="Arial Narrow" pitchFamily="34" charset="0"/>
              </a:rPr>
              <a:t>D-III : 3-6 thn</a:t>
            </a:r>
          </a:p>
          <a:p>
            <a:pPr eaLnBrk="1" hangingPunct="1">
              <a:buFont typeface="Arial" charset="0"/>
              <a:buChar char="•"/>
            </a:pPr>
            <a:r>
              <a:rPr lang="id-ID" altLang="id-ID" sz="1400">
                <a:solidFill>
                  <a:srgbClr val="000000"/>
                </a:solidFill>
                <a:latin typeface="Arial Narrow" pitchFamily="34" charset="0"/>
              </a:rPr>
              <a:t>Ners : 2-4 thn</a:t>
            </a:r>
          </a:p>
        </p:txBody>
      </p:sp>
      <p:sp>
        <p:nvSpPr>
          <p:cNvPr id="26639" name="TextBox 24"/>
          <p:cNvSpPr txBox="1">
            <a:spLocks noChangeArrowheads="1"/>
          </p:cNvSpPr>
          <p:nvPr/>
        </p:nvSpPr>
        <p:spPr bwMode="auto">
          <a:xfrm>
            <a:off x="1716089" y="5976732"/>
            <a:ext cx="15446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400">
                <a:solidFill>
                  <a:srgbClr val="000000"/>
                </a:solidFill>
                <a:latin typeface="Arial Narrow" pitchFamily="34" charset="0"/>
              </a:rPr>
              <a:t>D-III : 0-1 thn</a:t>
            </a:r>
          </a:p>
          <a:p>
            <a:pPr eaLnBrk="1" hangingPunct="1">
              <a:buFont typeface="Arial" charset="0"/>
              <a:buChar char="•"/>
            </a:pPr>
            <a:r>
              <a:rPr lang="id-ID" altLang="id-ID" sz="1400">
                <a:solidFill>
                  <a:srgbClr val="000000"/>
                </a:solidFill>
                <a:latin typeface="Arial Narrow" pitchFamily="34" charset="0"/>
              </a:rPr>
              <a:t>Ners : 0-1 thn</a:t>
            </a:r>
          </a:p>
        </p:txBody>
      </p:sp>
      <p:cxnSp>
        <p:nvCxnSpPr>
          <p:cNvPr id="27" name="Straight Connector 26"/>
          <p:cNvCxnSpPr/>
          <p:nvPr/>
        </p:nvCxnSpPr>
        <p:spPr>
          <a:xfrm>
            <a:off x="2994026" y="3427208"/>
            <a:ext cx="3175"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25964" y="3381171"/>
            <a:ext cx="3175"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62664" y="3427208"/>
            <a:ext cx="3175"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048750" y="2508046"/>
            <a:ext cx="6350" cy="4230687"/>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639050" y="3381171"/>
            <a:ext cx="1588"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6645" name="TextBox 35"/>
          <p:cNvSpPr txBox="1">
            <a:spLocks noChangeArrowheads="1"/>
          </p:cNvSpPr>
          <p:nvPr/>
        </p:nvSpPr>
        <p:spPr bwMode="auto">
          <a:xfrm>
            <a:off x="7656514" y="5976733"/>
            <a:ext cx="1544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200">
                <a:solidFill>
                  <a:srgbClr val="000000"/>
                </a:solidFill>
                <a:latin typeface="Arial Narrow" pitchFamily="34" charset="0"/>
              </a:rPr>
              <a:t>Ners : 9-12 thn</a:t>
            </a:r>
          </a:p>
          <a:p>
            <a:pPr eaLnBrk="1" hangingPunct="1">
              <a:buFont typeface="Arial" charset="0"/>
              <a:buChar char="•"/>
            </a:pPr>
            <a:r>
              <a:rPr lang="id-ID" altLang="id-ID" sz="1200">
                <a:solidFill>
                  <a:srgbClr val="000000"/>
                </a:solidFill>
                <a:latin typeface="Arial Narrow" pitchFamily="34" charset="0"/>
              </a:rPr>
              <a:t>Ners Sp I : 6-9 thn</a:t>
            </a:r>
          </a:p>
        </p:txBody>
      </p:sp>
      <p:sp>
        <p:nvSpPr>
          <p:cNvPr id="26646" name="TextBox 36"/>
          <p:cNvSpPr txBox="1">
            <a:spLocks noChangeArrowheads="1"/>
          </p:cNvSpPr>
          <p:nvPr/>
        </p:nvSpPr>
        <p:spPr bwMode="auto">
          <a:xfrm>
            <a:off x="9264650" y="5976733"/>
            <a:ext cx="1544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200">
                <a:solidFill>
                  <a:srgbClr val="000000"/>
                </a:solidFill>
                <a:latin typeface="Arial Narrow" pitchFamily="34" charset="0"/>
              </a:rPr>
              <a:t>Hingga masa pensiun</a:t>
            </a:r>
          </a:p>
        </p:txBody>
      </p:sp>
    </p:spTree>
    <p:extLst>
      <p:ext uri="{BB962C8B-B14F-4D97-AF65-F5344CB8AC3E}">
        <p14:creationId xmlns:p14="http://schemas.microsoft.com/office/powerpoint/2010/main" val="3213741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524000" y="5633866"/>
            <a:ext cx="9144000"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Pentagon 1"/>
          <p:cNvSpPr/>
          <p:nvPr/>
        </p:nvSpPr>
        <p:spPr>
          <a:xfrm>
            <a:off x="1738314" y="1407149"/>
            <a:ext cx="5254625" cy="71913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2400" dirty="0"/>
              <a:t>PENDIDIKAN BERKELANJUTAN (SERTIFIKASI)</a:t>
            </a:r>
          </a:p>
        </p:txBody>
      </p:sp>
      <p:grpSp>
        <p:nvGrpSpPr>
          <p:cNvPr id="3" name="Group 18"/>
          <p:cNvGrpSpPr>
            <a:grpSpLocks/>
          </p:cNvGrpSpPr>
          <p:nvPr/>
        </p:nvGrpSpPr>
        <p:grpSpPr bwMode="auto">
          <a:xfrm>
            <a:off x="2994025" y="3459785"/>
            <a:ext cx="1531938" cy="2508250"/>
            <a:chOff x="668651" y="3559079"/>
            <a:chExt cx="1748689" cy="2508338"/>
          </a:xfrm>
        </p:grpSpPr>
        <p:sp>
          <p:nvSpPr>
            <p:cNvPr id="4" name="Rectangle 3"/>
            <p:cNvSpPr/>
            <p:nvPr/>
          </p:nvSpPr>
          <p:spPr>
            <a:xfrm>
              <a:off x="672275" y="4051221"/>
              <a:ext cx="1745065" cy="2016196"/>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84138" indent="-84138">
                <a:buFont typeface="Wingdings" panose="05000000000000000000" pitchFamily="2" charset="2"/>
                <a:buChar char="ü"/>
                <a:defRPr/>
              </a:pPr>
              <a:r>
                <a:rPr lang="id-ID" sz="1200" dirty="0">
                  <a:latin typeface="Arial Narrow" panose="020B0606020202030204" pitchFamily="34" charset="0"/>
                </a:rPr>
                <a:t>D-III Keperawatan atau Ners pengalaman kerja ≥ 1 tahun </a:t>
              </a:r>
            </a:p>
            <a:p>
              <a:pPr marL="84138" indent="-84138">
                <a:buFont typeface="Wingdings" panose="05000000000000000000" pitchFamily="2" charset="2"/>
                <a:buChar char="ü"/>
                <a:defRPr/>
              </a:pPr>
              <a:r>
                <a:rPr lang="id-ID" sz="1200" dirty="0">
                  <a:latin typeface="Arial Narrow" panose="020B0606020202030204" pitchFamily="34" charset="0"/>
                </a:rPr>
                <a:t>mempunyai sertifikat pra klinik. </a:t>
              </a:r>
            </a:p>
          </p:txBody>
        </p:sp>
        <p:sp>
          <p:nvSpPr>
            <p:cNvPr id="10" name="Rectangle 9"/>
            <p:cNvSpPr/>
            <p:nvPr/>
          </p:nvSpPr>
          <p:spPr>
            <a:xfrm>
              <a:off x="668651" y="3559079"/>
              <a:ext cx="1748689" cy="50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a:t>
              </a:r>
            </a:p>
          </p:txBody>
        </p:sp>
      </p:grpSp>
      <p:grpSp>
        <p:nvGrpSpPr>
          <p:cNvPr id="5" name="Group 17"/>
          <p:cNvGrpSpPr>
            <a:grpSpLocks/>
          </p:cNvGrpSpPr>
          <p:nvPr/>
        </p:nvGrpSpPr>
        <p:grpSpPr bwMode="auto">
          <a:xfrm>
            <a:off x="4525963" y="2943848"/>
            <a:ext cx="1530350" cy="3014662"/>
            <a:chOff x="2072217" y="3492786"/>
            <a:chExt cx="1801556" cy="3015990"/>
          </a:xfrm>
        </p:grpSpPr>
        <p:sp>
          <p:nvSpPr>
            <p:cNvPr id="6" name="Rectangle 5"/>
            <p:cNvSpPr/>
            <p:nvPr/>
          </p:nvSpPr>
          <p:spPr>
            <a:xfrm>
              <a:off x="2072217" y="4005774"/>
              <a:ext cx="1779130" cy="2503002"/>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Wingdings" panose="05000000000000000000" pitchFamily="2" charset="2"/>
                <a:buChar char="ü"/>
                <a:defRPr/>
              </a:pPr>
              <a:r>
                <a:rPr lang="id-ID" sz="1200" dirty="0">
                  <a:latin typeface="Arial Narrow" panose="020B0606020202030204" pitchFamily="34" charset="0"/>
                </a:rPr>
                <a:t>D-III Keperawatan dengan pengalaman kerja ≥ 4 tahun</a:t>
              </a:r>
            </a:p>
            <a:p>
              <a:pPr marL="171450" indent="-171450">
                <a:buFont typeface="Wingdings" panose="05000000000000000000" pitchFamily="2" charset="2"/>
                <a:buChar char="ü"/>
                <a:defRPr/>
              </a:pPr>
              <a:r>
                <a:rPr lang="id-ID" sz="1200" dirty="0">
                  <a:latin typeface="Arial Narrow" panose="020B0606020202030204" pitchFamily="34" charset="0"/>
                </a:rPr>
                <a:t>Ners dengan pengalaman kerja ≥ 3 tahun </a:t>
              </a:r>
            </a:p>
            <a:p>
              <a:pPr marL="171450" indent="-171450">
                <a:buFont typeface="Wingdings" panose="05000000000000000000" pitchFamily="2" charset="2"/>
                <a:buChar char="ü"/>
                <a:defRPr/>
              </a:pPr>
              <a:r>
                <a:rPr lang="id-ID" sz="1200" dirty="0">
                  <a:latin typeface="Arial Narrow" panose="020B0606020202030204" pitchFamily="34" charset="0"/>
                </a:rPr>
                <a:t>mempunyai sertifikat PK I</a:t>
              </a:r>
            </a:p>
          </p:txBody>
        </p:sp>
        <p:sp>
          <p:nvSpPr>
            <p:cNvPr id="11" name="Rectangle 10"/>
            <p:cNvSpPr/>
            <p:nvPr/>
          </p:nvSpPr>
          <p:spPr>
            <a:xfrm>
              <a:off x="2087168" y="3492786"/>
              <a:ext cx="1786605" cy="503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II</a:t>
              </a:r>
            </a:p>
          </p:txBody>
        </p:sp>
      </p:grpSp>
      <p:grpSp>
        <p:nvGrpSpPr>
          <p:cNvPr id="15" name="Group 16"/>
          <p:cNvGrpSpPr>
            <a:grpSpLocks/>
          </p:cNvGrpSpPr>
          <p:nvPr/>
        </p:nvGrpSpPr>
        <p:grpSpPr bwMode="auto">
          <a:xfrm>
            <a:off x="6056314" y="2437436"/>
            <a:ext cx="1584325" cy="3521075"/>
            <a:chOff x="3831425" y="2988730"/>
            <a:chExt cx="1748689" cy="3520045"/>
          </a:xfrm>
        </p:grpSpPr>
        <p:sp>
          <p:nvSpPr>
            <p:cNvPr id="7" name="Rectangle 6"/>
            <p:cNvSpPr/>
            <p:nvPr/>
          </p:nvSpPr>
          <p:spPr>
            <a:xfrm>
              <a:off x="3852451" y="3493407"/>
              <a:ext cx="1727663" cy="3015368"/>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Wingdings" panose="05000000000000000000" pitchFamily="2" charset="2"/>
                <a:buChar char="ü"/>
                <a:defRPr/>
              </a:pPr>
              <a:r>
                <a:rPr lang="id-ID" sz="1200" dirty="0">
                  <a:latin typeface="Arial Narrow" panose="020B0606020202030204" pitchFamily="34" charset="0"/>
                </a:rPr>
                <a:t>D-III Keperawatan dengan pengalaman kerja ≥ 10 tahun </a:t>
              </a:r>
            </a:p>
            <a:p>
              <a:pPr marL="171450" indent="-171450">
                <a:buFont typeface="Wingdings" panose="05000000000000000000" pitchFamily="2" charset="2"/>
                <a:buChar char="ü"/>
                <a:defRPr/>
              </a:pPr>
              <a:r>
                <a:rPr lang="id-ID" sz="1200" dirty="0">
                  <a:latin typeface="Arial Narrow" panose="020B0606020202030204" pitchFamily="34" charset="0"/>
                </a:rPr>
                <a:t>Ners dengan pengalaman kerja     ≥ 7 tahun </a:t>
              </a:r>
            </a:p>
            <a:p>
              <a:pPr marL="171450" indent="-171450">
                <a:buFont typeface="Wingdings" panose="05000000000000000000" pitchFamily="2" charset="2"/>
                <a:buChar char="ü"/>
                <a:defRPr/>
              </a:pPr>
              <a:r>
                <a:rPr lang="id-ID" sz="1200" dirty="0">
                  <a:latin typeface="Arial Narrow" panose="020B0606020202030204" pitchFamily="34" charset="0"/>
                </a:rPr>
                <a:t>mempunyai sertifikat PK II dan sertifikasi teknikal</a:t>
              </a:r>
            </a:p>
          </p:txBody>
        </p:sp>
        <p:sp>
          <p:nvSpPr>
            <p:cNvPr id="12" name="Rectangle 11"/>
            <p:cNvSpPr/>
            <p:nvPr/>
          </p:nvSpPr>
          <p:spPr>
            <a:xfrm>
              <a:off x="3831425" y="2988730"/>
              <a:ext cx="1748689" cy="5046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III</a:t>
              </a:r>
            </a:p>
          </p:txBody>
        </p:sp>
      </p:grpSp>
      <p:grpSp>
        <p:nvGrpSpPr>
          <p:cNvPr id="16" name="Group 15"/>
          <p:cNvGrpSpPr>
            <a:grpSpLocks/>
          </p:cNvGrpSpPr>
          <p:nvPr/>
        </p:nvGrpSpPr>
        <p:grpSpPr bwMode="auto">
          <a:xfrm>
            <a:off x="7656514" y="2053260"/>
            <a:ext cx="1374775" cy="3943350"/>
            <a:chOff x="5588335" y="2564904"/>
            <a:chExt cx="1727645" cy="3943873"/>
          </a:xfrm>
        </p:grpSpPr>
        <p:sp>
          <p:nvSpPr>
            <p:cNvPr id="8" name="Rectangle 7"/>
            <p:cNvSpPr/>
            <p:nvPr/>
          </p:nvSpPr>
          <p:spPr>
            <a:xfrm>
              <a:off x="5588335" y="3068209"/>
              <a:ext cx="1719665" cy="3440568"/>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Arial" panose="020B0604020202020204" pitchFamily="34" charset="0"/>
                <a:buChar char="•"/>
                <a:defRPr/>
              </a:pPr>
              <a:r>
                <a:rPr lang="id-ID" sz="1200" dirty="0">
                  <a:latin typeface="Arial Narrow" panose="020B0606020202030204" pitchFamily="34" charset="0"/>
                </a:rPr>
                <a:t>D-III Keperawatan dengan pengalaman kerja ≥ 19 tahun</a:t>
              </a:r>
            </a:p>
            <a:p>
              <a:pPr marL="171450" indent="-171450">
                <a:buFont typeface="Arial" panose="020B0604020202020204" pitchFamily="34" charset="0"/>
                <a:buChar char="•"/>
                <a:defRPr/>
              </a:pPr>
              <a:r>
                <a:rPr lang="id-ID" sz="1200" dirty="0">
                  <a:latin typeface="Arial Narrow" panose="020B0606020202030204" pitchFamily="34" charset="0"/>
                </a:rPr>
                <a:t>Ners dengan pengalaman kerja ≥ 13 tahun</a:t>
              </a:r>
            </a:p>
            <a:p>
              <a:pPr marL="171450" indent="-171450">
                <a:buFont typeface="Arial" panose="020B0604020202020204" pitchFamily="34" charset="0"/>
                <a:buChar char="•"/>
                <a:defRPr/>
              </a:pPr>
              <a:r>
                <a:rPr lang="id-ID" sz="1200" dirty="0">
                  <a:latin typeface="Arial Narrow" panose="020B0606020202030204" pitchFamily="34" charset="0"/>
                </a:rPr>
                <a:t>mempunyai sertifikat PK III dan sertifikasi teknikal II</a:t>
              </a:r>
            </a:p>
          </p:txBody>
        </p:sp>
        <p:sp>
          <p:nvSpPr>
            <p:cNvPr id="13" name="Rectangle 12"/>
            <p:cNvSpPr/>
            <p:nvPr/>
          </p:nvSpPr>
          <p:spPr>
            <a:xfrm>
              <a:off x="5610279" y="2564904"/>
              <a:ext cx="1705701" cy="503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IV</a:t>
              </a:r>
            </a:p>
          </p:txBody>
        </p:sp>
      </p:grpSp>
      <p:grpSp>
        <p:nvGrpSpPr>
          <p:cNvPr id="17" name="Group 14"/>
          <p:cNvGrpSpPr>
            <a:grpSpLocks/>
          </p:cNvGrpSpPr>
          <p:nvPr/>
        </p:nvGrpSpPr>
        <p:grpSpPr bwMode="auto">
          <a:xfrm>
            <a:off x="9048751" y="1503985"/>
            <a:ext cx="1503363" cy="4464050"/>
            <a:chOff x="7308304" y="2060848"/>
            <a:chExt cx="1719969" cy="4464496"/>
          </a:xfrm>
        </p:grpSpPr>
        <p:sp>
          <p:nvSpPr>
            <p:cNvPr id="9" name="Rectangle 8"/>
            <p:cNvSpPr/>
            <p:nvPr/>
          </p:nvSpPr>
          <p:spPr>
            <a:xfrm>
              <a:off x="7308304" y="2564136"/>
              <a:ext cx="1719969" cy="3961208"/>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171450" indent="-171450">
                <a:buFont typeface="Arial" panose="020B0604020202020204" pitchFamily="34" charset="0"/>
                <a:buChar char="•"/>
                <a:defRPr/>
              </a:pPr>
              <a:r>
                <a:rPr lang="id-ID" sz="1200" dirty="0">
                  <a:latin typeface="Arial Narrow" panose="020B0606020202030204" pitchFamily="34" charset="0"/>
                </a:rPr>
                <a:t>Ners dengan pengalaman kerja ≥ 22 tahun </a:t>
              </a:r>
            </a:p>
            <a:p>
              <a:pPr marL="171450" indent="-171450">
                <a:buFont typeface="Arial" panose="020B0604020202020204" pitchFamily="34" charset="0"/>
                <a:buChar char="•"/>
                <a:defRPr/>
              </a:pPr>
              <a:r>
                <a:rPr lang="id-ID" sz="1200" dirty="0">
                  <a:latin typeface="Arial Narrow" panose="020B0606020202030204" pitchFamily="34" charset="0"/>
                </a:rPr>
                <a:t>mempunyai sertifikat PK IV serta sertifikasi teknikal II</a:t>
              </a:r>
            </a:p>
            <a:p>
              <a:pPr>
                <a:defRPr/>
              </a:pPr>
              <a:endParaRPr lang="id-ID" sz="1200" dirty="0">
                <a:latin typeface="Arial Narrow" panose="020B0606020202030204" pitchFamily="34" charset="0"/>
              </a:endParaRPr>
            </a:p>
          </p:txBody>
        </p:sp>
        <p:sp>
          <p:nvSpPr>
            <p:cNvPr id="14" name="Rectangle 13"/>
            <p:cNvSpPr/>
            <p:nvPr/>
          </p:nvSpPr>
          <p:spPr>
            <a:xfrm>
              <a:off x="7315569" y="2060848"/>
              <a:ext cx="1712704" cy="503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PK V</a:t>
              </a:r>
            </a:p>
          </p:txBody>
        </p:sp>
      </p:grpSp>
      <p:grpSp>
        <p:nvGrpSpPr>
          <p:cNvPr id="18" name="Group 19"/>
          <p:cNvGrpSpPr>
            <a:grpSpLocks/>
          </p:cNvGrpSpPr>
          <p:nvPr/>
        </p:nvGrpSpPr>
        <p:grpSpPr bwMode="auto">
          <a:xfrm>
            <a:off x="1703389" y="3951911"/>
            <a:ext cx="1290637" cy="2011363"/>
            <a:chOff x="668651" y="3559079"/>
            <a:chExt cx="1748689" cy="2508338"/>
          </a:xfrm>
        </p:grpSpPr>
        <p:sp>
          <p:nvSpPr>
            <p:cNvPr id="21" name="Rectangle 20"/>
            <p:cNvSpPr/>
            <p:nvPr/>
          </p:nvSpPr>
          <p:spPr>
            <a:xfrm>
              <a:off x="672953" y="4052036"/>
              <a:ext cx="1744387" cy="2015381"/>
            </a:xfrm>
            <a:prstGeom prst="rect">
              <a:avLst/>
            </a:prstGeom>
          </p:spPr>
          <p:style>
            <a:lnRef idx="1">
              <a:schemeClr val="accent1"/>
            </a:lnRef>
            <a:fillRef idx="2">
              <a:schemeClr val="accent1"/>
            </a:fillRef>
            <a:effectRef idx="1">
              <a:schemeClr val="accent1"/>
            </a:effectRef>
            <a:fontRef idx="minor">
              <a:schemeClr val="dk1"/>
            </a:fontRef>
          </p:style>
          <p:txBody>
            <a:bodyPr/>
            <a:lstStyle/>
            <a:p>
              <a:pPr marL="84138" indent="-84138">
                <a:buFont typeface="Wingdings" panose="05000000000000000000" pitchFamily="2" charset="2"/>
                <a:buChar char="ü"/>
                <a:defRPr/>
              </a:pPr>
              <a:r>
                <a:rPr lang="id-ID" sz="1200" dirty="0">
                  <a:latin typeface="Arial Narrow" panose="020B0606020202030204" pitchFamily="34" charset="0"/>
                </a:rPr>
                <a:t>D-III Keperawatan atau Ners pengalaman kerja  0 tahun </a:t>
              </a:r>
            </a:p>
            <a:p>
              <a:pPr marL="84138" indent="-84138">
                <a:buFont typeface="Wingdings" panose="05000000000000000000" pitchFamily="2" charset="2"/>
                <a:buChar char="ü"/>
                <a:defRPr/>
              </a:pPr>
              <a:r>
                <a:rPr lang="id-ID" sz="1200" dirty="0">
                  <a:latin typeface="Arial Narrow" panose="020B0606020202030204" pitchFamily="34" charset="0"/>
                </a:rPr>
                <a:t>mempunyai sertifikat BHD</a:t>
              </a:r>
            </a:p>
          </p:txBody>
        </p:sp>
        <p:sp>
          <p:nvSpPr>
            <p:cNvPr id="22" name="Rectangle 21"/>
            <p:cNvSpPr/>
            <p:nvPr/>
          </p:nvSpPr>
          <p:spPr>
            <a:xfrm>
              <a:off x="668651" y="3559079"/>
              <a:ext cx="1748689" cy="504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t>Pra PK </a:t>
              </a:r>
            </a:p>
          </p:txBody>
        </p:sp>
      </p:grpSp>
      <p:sp>
        <p:nvSpPr>
          <p:cNvPr id="27660" name="TextBox 2"/>
          <p:cNvSpPr txBox="1">
            <a:spLocks noChangeArrowheads="1"/>
          </p:cNvSpPr>
          <p:nvPr/>
        </p:nvSpPr>
        <p:spPr bwMode="auto">
          <a:xfrm>
            <a:off x="6219826" y="5996611"/>
            <a:ext cx="1546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400">
                <a:solidFill>
                  <a:srgbClr val="000000"/>
                </a:solidFill>
                <a:latin typeface="Arial Narrow" pitchFamily="34" charset="0"/>
              </a:rPr>
              <a:t>D-III : 9-12 thn</a:t>
            </a:r>
          </a:p>
          <a:p>
            <a:pPr eaLnBrk="1" hangingPunct="1">
              <a:buFont typeface="Arial" charset="0"/>
              <a:buChar char="•"/>
            </a:pPr>
            <a:r>
              <a:rPr lang="id-ID" altLang="id-ID" sz="1400">
                <a:solidFill>
                  <a:srgbClr val="000000"/>
                </a:solidFill>
                <a:latin typeface="Arial Narrow" pitchFamily="34" charset="0"/>
              </a:rPr>
              <a:t>Ners : 6-9 thn</a:t>
            </a:r>
          </a:p>
        </p:txBody>
      </p:sp>
      <p:sp>
        <p:nvSpPr>
          <p:cNvPr id="27661" name="TextBox 22"/>
          <p:cNvSpPr txBox="1">
            <a:spLocks noChangeArrowheads="1"/>
          </p:cNvSpPr>
          <p:nvPr/>
        </p:nvSpPr>
        <p:spPr bwMode="auto">
          <a:xfrm>
            <a:off x="4675189" y="5996611"/>
            <a:ext cx="1544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400">
                <a:solidFill>
                  <a:srgbClr val="000000"/>
                </a:solidFill>
                <a:latin typeface="Arial Narrow" pitchFamily="34" charset="0"/>
              </a:rPr>
              <a:t>D-III : 6-9 thn</a:t>
            </a:r>
          </a:p>
          <a:p>
            <a:pPr eaLnBrk="1" hangingPunct="1">
              <a:buFont typeface="Arial" charset="0"/>
              <a:buChar char="•"/>
            </a:pPr>
            <a:r>
              <a:rPr lang="id-ID" altLang="id-ID" sz="1400">
                <a:solidFill>
                  <a:srgbClr val="000000"/>
                </a:solidFill>
                <a:latin typeface="Arial Narrow" pitchFamily="34" charset="0"/>
              </a:rPr>
              <a:t>Ners : 4-7 thn</a:t>
            </a:r>
          </a:p>
        </p:txBody>
      </p:sp>
      <p:sp>
        <p:nvSpPr>
          <p:cNvPr id="27662" name="TextBox 23"/>
          <p:cNvSpPr txBox="1">
            <a:spLocks noChangeArrowheads="1"/>
          </p:cNvSpPr>
          <p:nvPr/>
        </p:nvSpPr>
        <p:spPr bwMode="auto">
          <a:xfrm>
            <a:off x="3086100" y="5996610"/>
            <a:ext cx="14430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400">
                <a:solidFill>
                  <a:srgbClr val="000000"/>
                </a:solidFill>
                <a:latin typeface="Arial Narrow" pitchFamily="34" charset="0"/>
              </a:rPr>
              <a:t>D-III : 3-6 thn</a:t>
            </a:r>
          </a:p>
          <a:p>
            <a:pPr eaLnBrk="1" hangingPunct="1">
              <a:buFont typeface="Arial" charset="0"/>
              <a:buChar char="•"/>
            </a:pPr>
            <a:r>
              <a:rPr lang="id-ID" altLang="id-ID" sz="1400">
                <a:solidFill>
                  <a:srgbClr val="000000"/>
                </a:solidFill>
                <a:latin typeface="Arial Narrow" pitchFamily="34" charset="0"/>
              </a:rPr>
              <a:t>Ners : 2-4 thn</a:t>
            </a:r>
          </a:p>
        </p:txBody>
      </p:sp>
      <p:sp>
        <p:nvSpPr>
          <p:cNvPr id="27663" name="TextBox 24"/>
          <p:cNvSpPr txBox="1">
            <a:spLocks noChangeArrowheads="1"/>
          </p:cNvSpPr>
          <p:nvPr/>
        </p:nvSpPr>
        <p:spPr bwMode="auto">
          <a:xfrm>
            <a:off x="1716089" y="5996610"/>
            <a:ext cx="154463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400">
                <a:solidFill>
                  <a:srgbClr val="000000"/>
                </a:solidFill>
                <a:latin typeface="Arial Narrow" pitchFamily="34" charset="0"/>
              </a:rPr>
              <a:t>D-III : 0-1 thn</a:t>
            </a:r>
          </a:p>
          <a:p>
            <a:pPr eaLnBrk="1" hangingPunct="1">
              <a:buFont typeface="Arial" charset="0"/>
              <a:buChar char="•"/>
            </a:pPr>
            <a:r>
              <a:rPr lang="id-ID" altLang="id-ID" sz="1400">
                <a:solidFill>
                  <a:srgbClr val="000000"/>
                </a:solidFill>
                <a:latin typeface="Arial Narrow" pitchFamily="34" charset="0"/>
              </a:rPr>
              <a:t>Ners : 0-1 thn</a:t>
            </a:r>
          </a:p>
        </p:txBody>
      </p:sp>
      <p:cxnSp>
        <p:nvCxnSpPr>
          <p:cNvPr id="27" name="Straight Connector 26"/>
          <p:cNvCxnSpPr/>
          <p:nvPr/>
        </p:nvCxnSpPr>
        <p:spPr>
          <a:xfrm>
            <a:off x="2994026" y="3447086"/>
            <a:ext cx="3175"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25964" y="3401049"/>
            <a:ext cx="3175"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62664" y="3447086"/>
            <a:ext cx="3175"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048750" y="2527924"/>
            <a:ext cx="6350" cy="4230687"/>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639050" y="3401049"/>
            <a:ext cx="1588" cy="331152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7669" name="TextBox 35"/>
          <p:cNvSpPr txBox="1">
            <a:spLocks noChangeArrowheads="1"/>
          </p:cNvSpPr>
          <p:nvPr/>
        </p:nvSpPr>
        <p:spPr bwMode="auto">
          <a:xfrm>
            <a:off x="7580314" y="5996611"/>
            <a:ext cx="15446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en-US" altLang="id-ID" sz="1200">
                <a:solidFill>
                  <a:srgbClr val="000000"/>
                </a:solidFill>
                <a:latin typeface="Arial Narrow" pitchFamily="34" charset="0"/>
              </a:rPr>
              <a:t>D-III : </a:t>
            </a:r>
            <a:r>
              <a:rPr lang="id-ID" altLang="id-ID" sz="1200">
                <a:solidFill>
                  <a:srgbClr val="000000"/>
                </a:solidFill>
                <a:latin typeface="Arial Narrow" pitchFamily="34" charset="0"/>
              </a:rPr>
              <a:t>hingga pensiun</a:t>
            </a:r>
            <a:endParaRPr lang="en-US" altLang="id-ID" sz="1200">
              <a:solidFill>
                <a:srgbClr val="000000"/>
              </a:solidFill>
              <a:latin typeface="Arial Narrow" pitchFamily="34" charset="0"/>
            </a:endParaRPr>
          </a:p>
          <a:p>
            <a:pPr eaLnBrk="1" hangingPunct="1">
              <a:buFont typeface="Arial" charset="0"/>
              <a:buChar char="•"/>
            </a:pPr>
            <a:r>
              <a:rPr lang="en-US" altLang="id-ID" sz="1200">
                <a:solidFill>
                  <a:srgbClr val="000000"/>
                </a:solidFill>
                <a:latin typeface="Arial Narrow" pitchFamily="34" charset="0"/>
              </a:rPr>
              <a:t>Ners : </a:t>
            </a:r>
            <a:r>
              <a:rPr lang="id-ID" altLang="id-ID" sz="1200">
                <a:solidFill>
                  <a:srgbClr val="000000"/>
                </a:solidFill>
                <a:latin typeface="Arial Narrow" pitchFamily="34" charset="0"/>
              </a:rPr>
              <a:t>9-12</a:t>
            </a:r>
            <a:r>
              <a:rPr lang="en-US" altLang="id-ID" sz="1200">
                <a:solidFill>
                  <a:srgbClr val="000000"/>
                </a:solidFill>
                <a:latin typeface="Arial Narrow" pitchFamily="34" charset="0"/>
              </a:rPr>
              <a:t> thn</a:t>
            </a:r>
          </a:p>
        </p:txBody>
      </p:sp>
      <p:sp>
        <p:nvSpPr>
          <p:cNvPr id="27670" name="TextBox 36"/>
          <p:cNvSpPr txBox="1">
            <a:spLocks noChangeArrowheads="1"/>
          </p:cNvSpPr>
          <p:nvPr/>
        </p:nvSpPr>
        <p:spPr bwMode="auto">
          <a:xfrm>
            <a:off x="9144000" y="6072811"/>
            <a:ext cx="1544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id-ID" altLang="id-ID" sz="1200">
                <a:solidFill>
                  <a:srgbClr val="000000"/>
                </a:solidFill>
                <a:latin typeface="Arial Narrow" pitchFamily="34" charset="0"/>
              </a:rPr>
              <a:t>Hingga masa pensiun</a:t>
            </a:r>
          </a:p>
        </p:txBody>
      </p:sp>
      <p:sp>
        <p:nvSpPr>
          <p:cNvPr id="34" name="Rounded Rectangle 33"/>
          <p:cNvSpPr/>
          <p:nvPr/>
        </p:nvSpPr>
        <p:spPr>
          <a:xfrm>
            <a:off x="1738314" y="-8504"/>
            <a:ext cx="8785225" cy="1008112"/>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id-ID" sz="3000" b="1" dirty="0">
                <a:solidFill>
                  <a:schemeClr val="bg1"/>
                </a:solidFill>
                <a:latin typeface="Arial Narrow" panose="020B0606020202030204" pitchFamily="34" charset="0"/>
              </a:rPr>
              <a:t>JENIS DAN KUALIFIKASI PERAWAT KLINIK (2) </a:t>
            </a:r>
          </a:p>
        </p:txBody>
      </p:sp>
    </p:spTree>
    <p:extLst>
      <p:ext uri="{BB962C8B-B14F-4D97-AF65-F5344CB8AC3E}">
        <p14:creationId xmlns:p14="http://schemas.microsoft.com/office/powerpoint/2010/main" val="2317744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7FB298BB-FEC6-4717-A743-7D218844727A}"/>
              </a:ext>
            </a:extLst>
          </p:cNvPr>
          <p:cNvPicPr>
            <a:picLocks noChangeAspect="1"/>
          </p:cNvPicPr>
          <p:nvPr/>
        </p:nvPicPr>
        <p:blipFill>
          <a:blip r:embed="rId2"/>
          <a:stretch>
            <a:fillRect/>
          </a:stretch>
        </p:blipFill>
        <p:spPr>
          <a:xfrm>
            <a:off x="-19881" y="405792"/>
            <a:ext cx="12192000" cy="6084462"/>
          </a:xfrm>
          <a:prstGeom prst="rect">
            <a:avLst/>
          </a:prstGeom>
        </p:spPr>
      </p:pic>
    </p:spTree>
    <p:extLst>
      <p:ext uri="{BB962C8B-B14F-4D97-AF65-F5344CB8AC3E}">
        <p14:creationId xmlns:p14="http://schemas.microsoft.com/office/powerpoint/2010/main" val="139207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nvPr>
        </p:nvGraphicFramePr>
        <p:xfrm>
          <a:off x="1919536" y="1556792"/>
          <a:ext cx="8496944"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2135560" y="274638"/>
            <a:ext cx="8075240" cy="778098"/>
          </a:xfrm>
          <a:ln/>
        </p:spPr>
        <p:style>
          <a:lnRef idx="0">
            <a:schemeClr val="accent6"/>
          </a:lnRef>
          <a:fillRef idx="3">
            <a:schemeClr val="accent6"/>
          </a:fillRef>
          <a:effectRef idx="3">
            <a:schemeClr val="accent6"/>
          </a:effectRef>
          <a:fontRef idx="minor">
            <a:schemeClr val="lt1"/>
          </a:fontRef>
        </p:style>
        <p:txBody>
          <a:bodyPr rtlCol="0">
            <a:normAutofit/>
          </a:bodyPr>
          <a:lstStyle/>
          <a:p>
            <a:pPr>
              <a:defRPr/>
            </a:pPr>
            <a:r>
              <a:rPr lang="en-US" sz="3600" b="1" dirty="0"/>
              <a:t>Tujuan UU Tenaga Kesehatan</a:t>
            </a:r>
            <a:endParaRPr lang="en-US" sz="3600" b="1" dirty="0">
              <a:solidFill>
                <a:schemeClr val="tx1"/>
              </a:solidFill>
            </a:endParaRPr>
          </a:p>
        </p:txBody>
      </p:sp>
      <p:sp>
        <p:nvSpPr>
          <p:cNvPr id="9" name="Slide Number Placeholder 8"/>
          <p:cNvSpPr>
            <a:spLocks noGrp="1"/>
          </p:cNvSpPr>
          <p:nvPr>
            <p:ph type="sldNum" sz="quarter" idx="12"/>
          </p:nvPr>
        </p:nvSpPr>
        <p:spPr>
          <a:xfrm>
            <a:off x="8111794" y="6453337"/>
            <a:ext cx="2133600" cy="365125"/>
          </a:xfrm>
        </p:spPr>
        <p:txBody>
          <a:bodyPr/>
          <a:lstStyle/>
          <a:p>
            <a:pPr>
              <a:defRPr/>
            </a:pPr>
            <a:fld id="{B0FC300D-E401-4EBC-8D3A-E4CFE38E1A94}" type="slidenum">
              <a:rPr lang="id-ID" smtClean="0"/>
              <a:pPr>
                <a:defRPr/>
              </a:pPr>
              <a:t>2</a:t>
            </a:fld>
            <a:endParaRPr lang="id-ID" dirty="0"/>
          </a:p>
        </p:txBody>
      </p:sp>
      <p:sp>
        <p:nvSpPr>
          <p:cNvPr id="5" name="Oval 4"/>
          <p:cNvSpPr/>
          <p:nvPr/>
        </p:nvSpPr>
        <p:spPr>
          <a:xfrm>
            <a:off x="2046252" y="1844824"/>
            <a:ext cx="665373" cy="691976"/>
          </a:xfrm>
          <a:prstGeom prst="ellipse">
            <a:avLst/>
          </a:prstGeom>
          <a:scene3d>
            <a:camera prst="orthographicFront"/>
            <a:lightRig rig="threePt" dir="t">
              <a:rot lat="0" lon="0" rev="7500000"/>
            </a:lightRig>
          </a:scene3d>
          <a:sp3d z="152400" extrusionH="63500" prstMaterial="dkEdge">
            <a:bevelT w="120800" h="19050" prst="relaxedInset"/>
            <a:contourClr>
              <a:schemeClr val="bg1"/>
            </a:contourClr>
          </a:sp3d>
        </p:spPr>
        <p:style>
          <a:lnRef idx="1">
            <a:schemeClr val="accent4">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grpSp>
        <p:nvGrpSpPr>
          <p:cNvPr id="3" name="Group 2"/>
          <p:cNvGrpSpPr/>
          <p:nvPr/>
        </p:nvGrpSpPr>
        <p:grpSpPr>
          <a:xfrm>
            <a:off x="1524000" y="5949281"/>
            <a:ext cx="9144000" cy="765845"/>
            <a:chOff x="0" y="5949280"/>
            <a:chExt cx="9144000" cy="765845"/>
          </a:xfrm>
        </p:grpSpPr>
        <p:grpSp>
          <p:nvGrpSpPr>
            <p:cNvPr id="6" name="Group 6"/>
            <p:cNvGrpSpPr>
              <a:grpSpLocks/>
            </p:cNvGrpSpPr>
            <p:nvPr/>
          </p:nvGrpSpPr>
          <p:grpSpPr bwMode="auto">
            <a:xfrm>
              <a:off x="0" y="5949280"/>
              <a:ext cx="9144000" cy="765845"/>
              <a:chOff x="0" y="5786454"/>
              <a:chExt cx="9144000" cy="928670"/>
            </a:xfrm>
          </p:grpSpPr>
          <p:sp>
            <p:nvSpPr>
              <p:cNvPr id="7" name="TextBox 10"/>
              <p:cNvSpPr txBox="1">
                <a:spLocks noChangeArrowheads="1"/>
              </p:cNvSpPr>
              <p:nvPr/>
            </p:nvSpPr>
            <p:spPr bwMode="auto">
              <a:xfrm>
                <a:off x="0" y="6060065"/>
                <a:ext cx="9144000" cy="37321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n-US" sz="1400" b="1" dirty="0">
                    <a:solidFill>
                      <a:schemeClr val="tx1"/>
                    </a:solidFill>
                    <a:latin typeface="Calibri" pitchFamily="34" charset="0"/>
                  </a:rPr>
                  <a:t>                        Kementerian Kesehatan RI</a:t>
                </a:r>
              </a:p>
            </p:txBody>
          </p:sp>
          <p:pic>
            <p:nvPicPr>
              <p:cNvPr id="8" name="Picture 11" descr="LOGO DEPKES - BAKTI HUSADA.png"/>
              <p:cNvPicPr>
                <a:picLocks noChangeAspect="1"/>
              </p:cNvPicPr>
              <p:nvPr/>
            </p:nvPicPr>
            <p:blipFill>
              <a:blip r:embed="rId8" cstate="print"/>
              <a:srcRect/>
              <a:stretch>
                <a:fillRect/>
              </a:stretch>
            </p:blipFill>
            <p:spPr bwMode="auto">
              <a:xfrm>
                <a:off x="428596" y="5786454"/>
                <a:ext cx="543004" cy="928670"/>
              </a:xfrm>
              <a:prstGeom prst="rect">
                <a:avLst/>
              </a:prstGeom>
              <a:noFill/>
              <a:ln w="9525">
                <a:noFill/>
                <a:miter lim="800000"/>
                <a:headEnd/>
                <a:tailEnd/>
              </a:ln>
            </p:spPr>
          </p:pic>
        </p:grpSp>
        <p:sp>
          <p:nvSpPr>
            <p:cNvPr id="2" name="Rectangle 1"/>
            <p:cNvSpPr/>
            <p:nvPr/>
          </p:nvSpPr>
          <p:spPr>
            <a:xfrm>
              <a:off x="1184822" y="6453336"/>
              <a:ext cx="7203602" cy="14401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
        <p:nvSpPr>
          <p:cNvPr id="10" name="Oval 9"/>
          <p:cNvSpPr/>
          <p:nvPr/>
        </p:nvSpPr>
        <p:spPr>
          <a:xfrm>
            <a:off x="2043449" y="1772817"/>
            <a:ext cx="541461" cy="646671"/>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dirty="0">
                <a:solidFill>
                  <a:schemeClr val="tx1">
                    <a:lumMod val="95000"/>
                    <a:lumOff val="5000"/>
                  </a:schemeClr>
                </a:solidFill>
              </a:rPr>
              <a:t>1</a:t>
            </a:r>
          </a:p>
        </p:txBody>
      </p:sp>
      <p:sp>
        <p:nvSpPr>
          <p:cNvPr id="12" name="Oval 11"/>
          <p:cNvSpPr/>
          <p:nvPr/>
        </p:nvSpPr>
        <p:spPr>
          <a:xfrm>
            <a:off x="2423593" y="2564905"/>
            <a:ext cx="541461" cy="646671"/>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dirty="0">
                <a:solidFill>
                  <a:schemeClr val="tx1">
                    <a:lumMod val="95000"/>
                    <a:lumOff val="5000"/>
                  </a:schemeClr>
                </a:solidFill>
              </a:rPr>
              <a:t>2</a:t>
            </a:r>
          </a:p>
        </p:txBody>
      </p:sp>
      <p:sp>
        <p:nvSpPr>
          <p:cNvPr id="13" name="Oval 12"/>
          <p:cNvSpPr/>
          <p:nvPr/>
        </p:nvSpPr>
        <p:spPr>
          <a:xfrm>
            <a:off x="2530204" y="3356993"/>
            <a:ext cx="541461" cy="646671"/>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dirty="0">
                <a:solidFill>
                  <a:schemeClr val="tx1">
                    <a:lumMod val="95000"/>
                    <a:lumOff val="5000"/>
                  </a:schemeClr>
                </a:solidFill>
              </a:rPr>
              <a:t>3</a:t>
            </a:r>
          </a:p>
        </p:txBody>
      </p:sp>
      <p:sp>
        <p:nvSpPr>
          <p:cNvPr id="14" name="Oval 13"/>
          <p:cNvSpPr/>
          <p:nvPr/>
        </p:nvSpPr>
        <p:spPr>
          <a:xfrm>
            <a:off x="2438092" y="4221089"/>
            <a:ext cx="541461" cy="646671"/>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dirty="0">
                <a:solidFill>
                  <a:schemeClr val="tx1">
                    <a:lumMod val="95000"/>
                    <a:lumOff val="5000"/>
                  </a:schemeClr>
                </a:solidFill>
              </a:rPr>
              <a:t>4</a:t>
            </a:r>
          </a:p>
        </p:txBody>
      </p:sp>
      <p:sp>
        <p:nvSpPr>
          <p:cNvPr id="15" name="Oval 14"/>
          <p:cNvSpPr/>
          <p:nvPr/>
        </p:nvSpPr>
        <p:spPr>
          <a:xfrm>
            <a:off x="2034470" y="5034932"/>
            <a:ext cx="541461" cy="646671"/>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dirty="0">
                <a:solidFill>
                  <a:schemeClr val="tx1">
                    <a:lumMod val="95000"/>
                    <a:lumOff val="5000"/>
                  </a:schemeClr>
                </a:solidFill>
              </a:rPr>
              <a:t>5</a:t>
            </a:r>
          </a:p>
        </p:txBody>
      </p:sp>
    </p:spTree>
    <p:extLst>
      <p:ext uri="{BB962C8B-B14F-4D97-AF65-F5344CB8AC3E}">
        <p14:creationId xmlns:p14="http://schemas.microsoft.com/office/powerpoint/2010/main" val="4275936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6E94602-F22C-4696-B7FC-B15C4E173E69}"/>
              </a:ext>
            </a:extLst>
          </p:cNvPr>
          <p:cNvPicPr>
            <a:picLocks noChangeAspect="1"/>
          </p:cNvPicPr>
          <p:nvPr/>
        </p:nvPicPr>
        <p:blipFill>
          <a:blip r:embed="rId2"/>
          <a:stretch>
            <a:fillRect/>
          </a:stretch>
        </p:blipFill>
        <p:spPr>
          <a:xfrm>
            <a:off x="10947" y="0"/>
            <a:ext cx="12181053" cy="6858000"/>
          </a:xfrm>
          <a:prstGeom prst="rect">
            <a:avLst/>
          </a:prstGeom>
        </p:spPr>
      </p:pic>
    </p:spTree>
    <p:extLst>
      <p:ext uri="{BB962C8B-B14F-4D97-AF65-F5344CB8AC3E}">
        <p14:creationId xmlns:p14="http://schemas.microsoft.com/office/powerpoint/2010/main" val="3365203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9120EDEF-9C6A-4EC9-906B-7C25964C57E4}"/>
              </a:ext>
            </a:extLst>
          </p:cNvPr>
          <p:cNvPicPr>
            <a:picLocks noChangeAspect="1"/>
          </p:cNvPicPr>
          <p:nvPr/>
        </p:nvPicPr>
        <p:blipFill>
          <a:blip r:embed="rId2"/>
          <a:stretch>
            <a:fillRect/>
          </a:stretch>
        </p:blipFill>
        <p:spPr>
          <a:xfrm>
            <a:off x="0" y="18926"/>
            <a:ext cx="12192000" cy="6820147"/>
          </a:xfrm>
          <a:prstGeom prst="rect">
            <a:avLst/>
          </a:prstGeom>
        </p:spPr>
      </p:pic>
    </p:spTree>
    <p:extLst>
      <p:ext uri="{BB962C8B-B14F-4D97-AF65-F5344CB8AC3E}">
        <p14:creationId xmlns:p14="http://schemas.microsoft.com/office/powerpoint/2010/main" val="1407035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C8E97A-1A96-493F-A748-BEB52BD25E86}"/>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3C5884E8-E0D3-4BCF-A659-61836BA178CF}"/>
              </a:ext>
            </a:extLst>
          </p:cNvPr>
          <p:cNvSpPr>
            <a:spLocks noGrp="1"/>
          </p:cNvSpPr>
          <p:nvPr>
            <p:ph idx="1"/>
          </p:nvPr>
        </p:nvSpPr>
        <p:spPr/>
        <p:txBody>
          <a:bodyPr/>
          <a:lstStyle/>
          <a:p>
            <a:endParaRPr lang="en-US"/>
          </a:p>
        </p:txBody>
      </p:sp>
      <p:pic>
        <p:nvPicPr>
          <p:cNvPr id="4" name="Picture 3">
            <a:extLst>
              <a:ext uri="{FF2B5EF4-FFF2-40B4-BE49-F238E27FC236}">
                <a16:creationId xmlns="" xmlns:a16="http://schemas.microsoft.com/office/drawing/2014/main" id="{08A720AE-100F-44EC-9435-5ED432481826}"/>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050582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443" y="260649"/>
            <a:ext cx="7125113" cy="924475"/>
          </a:xfrm>
        </p:spPr>
        <p:txBody>
          <a:bodyPr/>
          <a:lstStyle/>
          <a:p>
            <a:pPr algn="ctr"/>
            <a:r>
              <a:rPr lang="id-ID" b="1" dirty="0"/>
              <a:t>KREDENSIAL PERAWAT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992231"/>
              </p:ext>
            </p:extLst>
          </p:nvPr>
        </p:nvGraphicFramePr>
        <p:xfrm>
          <a:off x="0" y="1331223"/>
          <a:ext cx="12192000" cy="5040561"/>
        </p:xfrm>
        <a:graphic>
          <a:graphicData uri="http://schemas.openxmlformats.org/drawingml/2006/table">
            <a:tbl>
              <a:tblPr firstRow="1" bandRow="1">
                <a:tableStyleId>{F5AB1C69-6EDB-4FF4-983F-18BD219EF322}</a:tableStyleId>
              </a:tblPr>
              <a:tblGrid>
                <a:gridCol w="2265772">
                  <a:extLst>
                    <a:ext uri="{9D8B030D-6E8A-4147-A177-3AD203B41FA5}">
                      <a16:colId xmlns="" xmlns:a16="http://schemas.microsoft.com/office/drawing/2014/main" val="20000"/>
                    </a:ext>
                  </a:extLst>
                </a:gridCol>
                <a:gridCol w="3830228">
                  <a:extLst>
                    <a:ext uri="{9D8B030D-6E8A-4147-A177-3AD203B41FA5}">
                      <a16:colId xmlns="" xmlns:a16="http://schemas.microsoft.com/office/drawing/2014/main" val="20001"/>
                    </a:ext>
                  </a:extLst>
                </a:gridCol>
                <a:gridCol w="2967083">
                  <a:extLst>
                    <a:ext uri="{9D8B030D-6E8A-4147-A177-3AD203B41FA5}">
                      <a16:colId xmlns="" xmlns:a16="http://schemas.microsoft.com/office/drawing/2014/main" val="20002"/>
                    </a:ext>
                  </a:extLst>
                </a:gridCol>
                <a:gridCol w="3128917">
                  <a:extLst>
                    <a:ext uri="{9D8B030D-6E8A-4147-A177-3AD203B41FA5}">
                      <a16:colId xmlns="" xmlns:a16="http://schemas.microsoft.com/office/drawing/2014/main" val="20003"/>
                    </a:ext>
                  </a:extLst>
                </a:gridCol>
              </a:tblGrid>
              <a:tr h="777730">
                <a:tc>
                  <a:txBody>
                    <a:bodyPr/>
                    <a:lstStyle/>
                    <a:p>
                      <a:pPr algn="ctr"/>
                      <a:r>
                        <a:rPr lang="id-ID" sz="1800" b="1" dirty="0">
                          <a:solidFill>
                            <a:schemeClr val="bg1"/>
                          </a:solidFill>
                        </a:rPr>
                        <a:t>TAHAP/</a:t>
                      </a:r>
                    </a:p>
                    <a:p>
                      <a:pPr algn="ctr"/>
                      <a:r>
                        <a:rPr lang="id-ID" sz="1800" b="1" dirty="0">
                          <a:solidFill>
                            <a:schemeClr val="bg1"/>
                          </a:solidFill>
                        </a:rPr>
                        <a:t>JENIS</a:t>
                      </a:r>
                    </a:p>
                  </a:txBody>
                  <a:tcPr anchor="ctr"/>
                </a:tc>
                <a:tc>
                  <a:txBody>
                    <a:bodyPr/>
                    <a:lstStyle/>
                    <a:p>
                      <a:pPr algn="ctr"/>
                      <a:r>
                        <a:rPr lang="id-ID" sz="1800" b="1" dirty="0">
                          <a:solidFill>
                            <a:schemeClr val="bg1"/>
                          </a:solidFill>
                        </a:rPr>
                        <a:t>SERTIFIKASI</a:t>
                      </a:r>
                    </a:p>
                  </a:txBody>
                  <a:tcPr anchor="ctr"/>
                </a:tc>
                <a:tc>
                  <a:txBody>
                    <a:bodyPr/>
                    <a:lstStyle/>
                    <a:p>
                      <a:pPr algn="ctr"/>
                      <a:r>
                        <a:rPr lang="id-ID" sz="1800" b="1" dirty="0">
                          <a:solidFill>
                            <a:schemeClr val="bg1"/>
                          </a:solidFill>
                        </a:rPr>
                        <a:t>REGISTRASI</a:t>
                      </a:r>
                    </a:p>
                  </a:txBody>
                  <a:tcPr anchor="ctr"/>
                </a:tc>
                <a:tc>
                  <a:txBody>
                    <a:bodyPr/>
                    <a:lstStyle/>
                    <a:p>
                      <a:pPr algn="ctr"/>
                      <a:r>
                        <a:rPr lang="id-ID" sz="1800" b="1" dirty="0">
                          <a:solidFill>
                            <a:schemeClr val="bg1"/>
                          </a:solidFill>
                        </a:rPr>
                        <a:t>LISENSI</a:t>
                      </a:r>
                    </a:p>
                  </a:txBody>
                  <a:tcPr anchor="ctr"/>
                </a:tc>
                <a:extLst>
                  <a:ext uri="{0D108BD9-81ED-4DB2-BD59-A6C34878D82A}">
                    <a16:rowId xmlns="" xmlns:a16="http://schemas.microsoft.com/office/drawing/2014/main" val="10000"/>
                  </a:ext>
                </a:extLst>
              </a:tr>
              <a:tr h="1594246">
                <a:tc>
                  <a:txBody>
                    <a:bodyPr/>
                    <a:lstStyle/>
                    <a:p>
                      <a:r>
                        <a:rPr lang="id-ID" sz="1600" b="1" dirty="0"/>
                        <a:t>MAKRO</a:t>
                      </a:r>
                      <a:endParaRPr lang="id-ID" sz="1600" b="1" dirty="0">
                        <a:solidFill>
                          <a:srgbClr val="002060"/>
                        </a:solidFill>
                      </a:endParaRPr>
                    </a:p>
                  </a:txBody>
                  <a:tcPr/>
                </a:tc>
                <a:tc>
                  <a:txBody>
                    <a:bodyPr/>
                    <a:lstStyle/>
                    <a:p>
                      <a:pPr marL="285750" indent="-285750">
                        <a:buFont typeface="Arial" pitchFamily="34" charset="0"/>
                        <a:buChar char="•"/>
                      </a:pPr>
                      <a:r>
                        <a:rPr lang="id-ID" sz="1600" b="1" dirty="0"/>
                        <a:t>Institusi Pendidikan Tinggi</a:t>
                      </a:r>
                      <a:r>
                        <a:rPr lang="id-ID" sz="1600" b="1" baseline="0" dirty="0"/>
                        <a:t> Keperawatan/ Ukom </a:t>
                      </a:r>
                      <a:endParaRPr lang="id-ID" sz="1600" b="1" baseline="0" dirty="0">
                        <a:sym typeface="Wingdings" pitchFamily="2" charset="2"/>
                      </a:endParaRPr>
                    </a:p>
                    <a:p>
                      <a:pPr marL="285750" indent="-285750">
                        <a:buFont typeface="Arial" pitchFamily="34" charset="0"/>
                        <a:buChar char="•"/>
                      </a:pPr>
                      <a:r>
                        <a:rPr lang="id-ID" sz="1600" b="1" baseline="0" dirty="0">
                          <a:sym typeface="Wingdings" pitchFamily="2" charset="2"/>
                        </a:rPr>
                        <a:t>PPNI/Ikatan/Himpunan/Seminar</a:t>
                      </a:r>
                    </a:p>
                    <a:p>
                      <a:pPr marL="285750" indent="-285750">
                        <a:buFont typeface="Arial" pitchFamily="34" charset="0"/>
                        <a:buChar char="•"/>
                      </a:pPr>
                      <a:r>
                        <a:rPr lang="id-ID" sz="1600" b="1" baseline="0" dirty="0">
                          <a:sym typeface="Wingdings" pitchFamily="2" charset="2"/>
                        </a:rPr>
                        <a:t>Lembaga Pelatihan</a:t>
                      </a:r>
                      <a:endParaRPr lang="id-ID" sz="1600" b="1" dirty="0">
                        <a:solidFill>
                          <a:srgbClr val="00206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d-ID" sz="1600" b="1" dirty="0"/>
                        <a:t>KTKI (Konsil Keperawatan) </a:t>
                      </a:r>
                      <a:r>
                        <a:rPr lang="id-ID" sz="1600" b="1" dirty="0">
                          <a:sym typeface="Wingdings" pitchFamily="2" charset="2"/>
                        </a:rPr>
                        <a:t> STR (</a:t>
                      </a:r>
                      <a:r>
                        <a:rPr lang="id-ID" sz="1600" b="1" baseline="0" dirty="0">
                          <a:sym typeface="Wingdings" pitchFamily="2" charset="2"/>
                        </a:rPr>
                        <a:t>Sertifikat kom/Profesi</a:t>
                      </a:r>
                      <a:r>
                        <a:rPr lang="id-ID" sz="1600" b="1" dirty="0"/>
                        <a:t>)</a:t>
                      </a:r>
                      <a:endParaRPr lang="id-ID" sz="1600" b="1" dirty="0">
                        <a:solidFill>
                          <a:srgbClr val="002060"/>
                        </a:solidFill>
                      </a:endParaRPr>
                    </a:p>
                  </a:txBody>
                  <a:tcPr/>
                </a:tc>
                <a:tc>
                  <a:txBody>
                    <a:bodyPr/>
                    <a:lstStyle/>
                    <a:p>
                      <a:r>
                        <a:rPr lang="id-ID" sz="1600" b="1" dirty="0"/>
                        <a:t>Pemda/Dinke</a:t>
                      </a:r>
                      <a:r>
                        <a:rPr lang="id-ID" sz="1600" b="1" baseline="0" dirty="0"/>
                        <a:t>s Kab / Kota</a:t>
                      </a:r>
                      <a:endParaRPr lang="id-ID" sz="1600" b="1" dirty="0">
                        <a:solidFill>
                          <a:srgbClr val="002060"/>
                        </a:solidFill>
                      </a:endParaRPr>
                    </a:p>
                  </a:txBody>
                  <a:tcPr/>
                </a:tc>
                <a:extLst>
                  <a:ext uri="{0D108BD9-81ED-4DB2-BD59-A6C34878D82A}">
                    <a16:rowId xmlns="" xmlns:a16="http://schemas.microsoft.com/office/drawing/2014/main" val="10001"/>
                  </a:ext>
                </a:extLst>
              </a:tr>
              <a:tr h="1830773">
                <a:tc>
                  <a:txBody>
                    <a:bodyPr/>
                    <a:lstStyle/>
                    <a:p>
                      <a:endParaRPr lang="id-ID" sz="1600" b="1" dirty="0"/>
                    </a:p>
                    <a:p>
                      <a:r>
                        <a:rPr lang="id-ID" sz="1600" b="1" dirty="0"/>
                        <a:t>MIKRO</a:t>
                      </a:r>
                    </a:p>
                    <a:p>
                      <a:pPr marL="285750" indent="-285750">
                        <a:buFont typeface="Wingdings" pitchFamily="2" charset="2"/>
                        <a:buChar char="v"/>
                      </a:pPr>
                      <a:r>
                        <a:rPr lang="id-ID" sz="1600" b="1" dirty="0"/>
                        <a:t>RS</a:t>
                      </a:r>
                      <a:endParaRPr lang="id-ID" sz="1600" b="1" dirty="0">
                        <a:solidFill>
                          <a:srgbClr val="002060"/>
                        </a:solidFill>
                      </a:endParaRPr>
                    </a:p>
                  </a:txBody>
                  <a:tcPr/>
                </a:tc>
                <a:tc>
                  <a:txBody>
                    <a:bodyPr/>
                    <a:lstStyle/>
                    <a:p>
                      <a:endParaRPr lang="id-ID" sz="1600" b="1" dirty="0"/>
                    </a:p>
                    <a:p>
                      <a:r>
                        <a:rPr lang="id-ID" sz="1600" b="1" dirty="0"/>
                        <a:t>Bid. Keperawatan (asesmen, kompetensi)</a:t>
                      </a:r>
                      <a:r>
                        <a:rPr lang="id-ID" sz="1600" b="1" baseline="0" dirty="0"/>
                        <a:t> </a:t>
                      </a:r>
                      <a:r>
                        <a:rPr lang="id-ID" sz="1600" b="1" baseline="0" dirty="0">
                          <a:sym typeface="Wingdings" pitchFamily="2" charset="2"/>
                        </a:rPr>
                        <a:t> Asesor</a:t>
                      </a:r>
                      <a:endParaRPr lang="id-ID" sz="1600" b="1" dirty="0">
                        <a:solidFill>
                          <a:srgbClr val="002060"/>
                        </a:solidFill>
                      </a:endParaRPr>
                    </a:p>
                  </a:txBody>
                  <a:tcPr/>
                </a:tc>
                <a:tc>
                  <a:txBody>
                    <a:bodyPr/>
                    <a:lstStyle/>
                    <a:p>
                      <a:pPr algn="ctr"/>
                      <a:endParaRPr lang="id-ID" sz="1600" b="1" dirty="0"/>
                    </a:p>
                    <a:p>
                      <a:pPr algn="ctr"/>
                      <a:r>
                        <a:rPr lang="id-ID" sz="1600" b="1" dirty="0"/>
                        <a:t>Komite Keperawatan (Proses Rekomendasi Kew. </a:t>
                      </a:r>
                      <a:r>
                        <a:rPr lang="id-ID" sz="1600" b="1" dirty="0" smtClean="0"/>
                        <a:t>Klinik</a:t>
                      </a:r>
                      <a:r>
                        <a:rPr lang="en-US" sz="1600" b="1" baseline="0" dirty="0" smtClean="0"/>
                        <a:t> </a:t>
                      </a:r>
                      <a:r>
                        <a:rPr lang="en-US" sz="1600" b="1" baseline="0" dirty="0" err="1" smtClean="0"/>
                        <a:t>oleh</a:t>
                      </a:r>
                      <a:r>
                        <a:rPr lang="en-US" sz="1600" b="1" baseline="0" dirty="0" smtClean="0"/>
                        <a:t> </a:t>
                      </a:r>
                      <a:r>
                        <a:rPr lang="en-US" sz="1600" b="1" baseline="0" dirty="0" err="1" smtClean="0"/>
                        <a:t>Mitra</a:t>
                      </a:r>
                      <a:r>
                        <a:rPr lang="en-US" sz="1600" b="1" baseline="0" dirty="0" smtClean="0"/>
                        <a:t> </a:t>
                      </a:r>
                      <a:r>
                        <a:rPr lang="en-US" sz="1600" b="1" baseline="0" dirty="0" err="1" smtClean="0"/>
                        <a:t>bestari</a:t>
                      </a:r>
                      <a:r>
                        <a:rPr lang="en-US" sz="1600" b="1" baseline="0" smtClean="0"/>
                        <a:t> )</a:t>
                      </a:r>
                      <a:r>
                        <a:rPr lang="id-ID" sz="1600" b="1" smtClean="0"/>
                        <a:t> </a:t>
                      </a:r>
                      <a:r>
                        <a:rPr lang="id-ID" sz="1600" b="1" dirty="0">
                          <a:sym typeface="Wingdings" pitchFamily="2" charset="2"/>
                        </a:rPr>
                        <a:t> </a:t>
                      </a:r>
                      <a:r>
                        <a:rPr lang="en-US" sz="1600" b="1" dirty="0" err="1" smtClean="0">
                          <a:sym typeface="Wingdings" pitchFamily="2" charset="2"/>
                        </a:rPr>
                        <a:t>terdaftar</a:t>
                      </a:r>
                      <a:r>
                        <a:rPr lang="en-US" sz="1600" b="1" dirty="0" smtClean="0">
                          <a:sym typeface="Wingdings" pitchFamily="2" charset="2"/>
                        </a:rPr>
                        <a:t> di sub </a:t>
                      </a:r>
                      <a:r>
                        <a:rPr lang="en-US" sz="1600" b="1" dirty="0" err="1" smtClean="0">
                          <a:sym typeface="Wingdings" pitchFamily="2" charset="2"/>
                        </a:rPr>
                        <a:t>komite</a:t>
                      </a:r>
                      <a:r>
                        <a:rPr lang="en-US" sz="1600" b="1" dirty="0" smtClean="0">
                          <a:sym typeface="Wingdings" pitchFamily="2" charset="2"/>
                        </a:rPr>
                        <a:t> </a:t>
                      </a:r>
                      <a:r>
                        <a:rPr lang="en-US" sz="1600" b="1" dirty="0" err="1" smtClean="0">
                          <a:sym typeface="Wingdings" pitchFamily="2" charset="2"/>
                        </a:rPr>
                        <a:t>profesi</a:t>
                      </a:r>
                      <a:r>
                        <a:rPr lang="en-US" sz="1600" b="1" dirty="0" smtClean="0">
                          <a:sym typeface="Wingdings" pitchFamily="2" charset="2"/>
                        </a:rPr>
                        <a:t> </a:t>
                      </a:r>
                      <a:endParaRPr lang="id-ID" sz="1600" b="1" dirty="0">
                        <a:solidFill>
                          <a:srgbClr val="002060"/>
                        </a:solidFill>
                      </a:endParaRPr>
                    </a:p>
                  </a:txBody>
                  <a:tcPr/>
                </a:tc>
                <a:tc>
                  <a:txBody>
                    <a:bodyPr/>
                    <a:lstStyle/>
                    <a:p>
                      <a:endParaRPr lang="id-ID" sz="1600" b="1" dirty="0"/>
                    </a:p>
                    <a:p>
                      <a:r>
                        <a:rPr lang="id-ID" sz="1600" b="1" dirty="0"/>
                        <a:t>Dir RS Pemberian Penugasan klinik </a:t>
                      </a:r>
                      <a:r>
                        <a:rPr lang="en-US" sz="1600" b="1" dirty="0" smtClean="0"/>
                        <a:t>/ SPK + RKK</a:t>
                      </a:r>
                      <a:endParaRPr lang="id-ID" sz="1600" b="1" dirty="0"/>
                    </a:p>
                    <a:p>
                      <a:r>
                        <a:rPr lang="id-ID" sz="1600" b="1" dirty="0" smtClean="0"/>
                        <a:t>(</a:t>
                      </a:r>
                      <a:r>
                        <a:rPr lang="en-US" sz="1600" b="1" dirty="0" smtClean="0"/>
                        <a:t> </a:t>
                      </a:r>
                      <a:r>
                        <a:rPr lang="en-US" sz="1600" b="1" dirty="0" err="1" smtClean="0"/>
                        <a:t>izin</a:t>
                      </a:r>
                      <a:r>
                        <a:rPr lang="en-US" sz="1600" b="1" dirty="0" smtClean="0"/>
                        <a:t> </a:t>
                      </a:r>
                      <a:r>
                        <a:rPr lang="id-ID" sz="1600" b="1" dirty="0" smtClean="0"/>
                        <a:t>u</a:t>
                      </a:r>
                      <a:r>
                        <a:rPr lang="id-ID" sz="1600" b="1" dirty="0"/>
                        <a:t>/</a:t>
                      </a:r>
                      <a:r>
                        <a:rPr lang="id-ID" sz="1600" b="1" baseline="0" dirty="0"/>
                        <a:t> Praktik)</a:t>
                      </a:r>
                      <a:endParaRPr lang="id-ID" sz="1600" b="1" dirty="0">
                        <a:solidFill>
                          <a:srgbClr val="002060"/>
                        </a:solidFill>
                      </a:endParaRPr>
                    </a:p>
                  </a:txBody>
                  <a:tcPr/>
                </a:tc>
                <a:extLst>
                  <a:ext uri="{0D108BD9-81ED-4DB2-BD59-A6C34878D82A}">
                    <a16:rowId xmlns="" xmlns:a16="http://schemas.microsoft.com/office/drawing/2014/main" val="10002"/>
                  </a:ext>
                </a:extLst>
              </a:tr>
              <a:tr h="837812">
                <a:tc>
                  <a:txBody>
                    <a:bodyPr/>
                    <a:lstStyle/>
                    <a:p>
                      <a:endParaRPr lang="id-ID" sz="1600" b="1" dirty="0"/>
                    </a:p>
                    <a:p>
                      <a:pPr marL="285750" indent="-285750">
                        <a:buFont typeface="Wingdings" pitchFamily="2" charset="2"/>
                        <a:buChar char="v"/>
                      </a:pPr>
                      <a:r>
                        <a:rPr lang="id-ID" sz="1600" b="1" dirty="0"/>
                        <a:t>Puskesmas</a:t>
                      </a:r>
                      <a:endParaRPr lang="id-ID" sz="1600" b="1" dirty="0">
                        <a:solidFill>
                          <a:srgbClr val="002060"/>
                        </a:solidFill>
                      </a:endParaRPr>
                    </a:p>
                  </a:txBody>
                  <a:tcPr/>
                </a:tc>
                <a:tc>
                  <a:txBody>
                    <a:bodyPr/>
                    <a:lstStyle/>
                    <a:p>
                      <a:r>
                        <a:rPr lang="en-US" sz="1600" b="1" dirty="0" err="1"/>
                        <a:t>Koordinator</a:t>
                      </a:r>
                      <a:r>
                        <a:rPr lang="en-US" sz="1600" b="1" dirty="0"/>
                        <a:t> </a:t>
                      </a:r>
                      <a:r>
                        <a:rPr lang="en-US" sz="1600" b="1" dirty="0" err="1"/>
                        <a:t>Keperawatan</a:t>
                      </a:r>
                      <a:r>
                        <a:rPr lang="en-US" sz="1600" b="1" dirty="0"/>
                        <a:t> di </a:t>
                      </a:r>
                      <a:r>
                        <a:rPr lang="en-US" sz="1600" b="1" dirty="0" err="1"/>
                        <a:t>Puskesmas</a:t>
                      </a:r>
                      <a:endParaRPr lang="id-ID" sz="1600" b="1" dirty="0">
                        <a:solidFill>
                          <a:srgbClr val="002060"/>
                        </a:solidFill>
                      </a:endParaRPr>
                    </a:p>
                  </a:txBody>
                  <a:tcPr/>
                </a:tc>
                <a:tc>
                  <a:txBody>
                    <a:bodyPr/>
                    <a:lstStyle/>
                    <a:p>
                      <a:r>
                        <a:rPr lang="en-US" sz="1600" b="1" dirty="0" err="1"/>
                        <a:t>Komite</a:t>
                      </a:r>
                      <a:r>
                        <a:rPr lang="en-US" sz="1600" b="1" dirty="0"/>
                        <a:t> </a:t>
                      </a:r>
                      <a:r>
                        <a:rPr lang="en-US" sz="1600" b="1" dirty="0" err="1"/>
                        <a:t>keperawatan</a:t>
                      </a:r>
                      <a:r>
                        <a:rPr lang="en-US" sz="1600" b="1" dirty="0"/>
                        <a:t> di DINKES </a:t>
                      </a:r>
                      <a:r>
                        <a:rPr lang="en-US" sz="1600" b="1" dirty="0" err="1"/>
                        <a:t>Kab</a:t>
                      </a:r>
                      <a:r>
                        <a:rPr lang="en-US" sz="1600" b="1" dirty="0"/>
                        <a:t>/Kota</a:t>
                      </a:r>
                      <a:endParaRPr lang="id-ID" sz="1600" b="1" dirty="0">
                        <a:solidFill>
                          <a:srgbClr val="002060"/>
                        </a:solidFill>
                      </a:endParaRPr>
                    </a:p>
                  </a:txBody>
                  <a:tcPr/>
                </a:tc>
                <a:tc>
                  <a:txBody>
                    <a:bodyPr/>
                    <a:lstStyle/>
                    <a:p>
                      <a:r>
                        <a:rPr lang="en-US" sz="1600" b="1" dirty="0" err="1"/>
                        <a:t>Pimpinan</a:t>
                      </a:r>
                      <a:r>
                        <a:rPr lang="en-US" sz="1600" b="1" dirty="0"/>
                        <a:t> </a:t>
                      </a:r>
                      <a:r>
                        <a:rPr lang="en-US" sz="1600" b="1" dirty="0" err="1"/>
                        <a:t>Puskesmas</a:t>
                      </a:r>
                      <a:endParaRPr lang="id-ID" sz="1600" b="1" dirty="0">
                        <a:solidFill>
                          <a:srgbClr val="002060"/>
                        </a:solidFill>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724305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366A9-99D1-44A0-BF6D-D076CA872C30}"/>
              </a:ext>
            </a:extLst>
          </p:cNvPr>
          <p:cNvSpPr>
            <a:spLocks noGrp="1"/>
          </p:cNvSpPr>
          <p:nvPr>
            <p:ph type="title"/>
          </p:nvPr>
        </p:nvSpPr>
        <p:spPr>
          <a:xfrm>
            <a:off x="1484310" y="0"/>
            <a:ext cx="10018713" cy="1752599"/>
          </a:xfrm>
        </p:spPr>
        <p:txBody>
          <a:bodyPr/>
          <a:lstStyle/>
          <a:p>
            <a:r>
              <a:rPr lang="en-US" dirty="0"/>
              <a:t>Monitoring </a:t>
            </a:r>
            <a:r>
              <a:rPr lang="en-US" dirty="0" err="1"/>
              <a:t>dan</a:t>
            </a:r>
            <a:r>
              <a:rPr lang="en-US" dirty="0"/>
              <a:t> </a:t>
            </a:r>
            <a:r>
              <a:rPr lang="en-US" dirty="0" err="1"/>
              <a:t>Evaluasi</a:t>
            </a:r>
            <a:endParaRPr lang="en-US" dirty="0"/>
          </a:p>
        </p:txBody>
      </p:sp>
      <p:sp>
        <p:nvSpPr>
          <p:cNvPr id="3" name="Content Placeholder 2">
            <a:extLst>
              <a:ext uri="{FF2B5EF4-FFF2-40B4-BE49-F238E27FC236}">
                <a16:creationId xmlns="" xmlns:a16="http://schemas.microsoft.com/office/drawing/2014/main" id="{59B5FB81-5430-4976-BFCD-6BAE8CC6A7CD}"/>
              </a:ext>
            </a:extLst>
          </p:cNvPr>
          <p:cNvSpPr>
            <a:spLocks noGrp="1"/>
          </p:cNvSpPr>
          <p:nvPr>
            <p:ph idx="1"/>
          </p:nvPr>
        </p:nvSpPr>
        <p:spPr>
          <a:xfrm>
            <a:off x="1484310" y="2605548"/>
            <a:ext cx="10018713" cy="2900516"/>
          </a:xfrm>
        </p:spPr>
        <p:txBody>
          <a:bodyPr>
            <a:noAutofit/>
          </a:bodyPr>
          <a:lstStyle/>
          <a:p>
            <a:pPr marL="514350" indent="-514350">
              <a:buAutoNum type="alphaUcPeriod"/>
            </a:pPr>
            <a:r>
              <a:rPr lang="en-US" dirty="0" err="1"/>
              <a:t>Laporan</a:t>
            </a:r>
            <a:r>
              <a:rPr lang="en-US" dirty="0"/>
              <a:t> </a:t>
            </a:r>
            <a:r>
              <a:rPr lang="en-US" dirty="0" err="1"/>
              <a:t>dan</a:t>
            </a:r>
            <a:r>
              <a:rPr lang="en-US" dirty="0"/>
              <a:t> </a:t>
            </a:r>
            <a:r>
              <a:rPr lang="en-US" dirty="0" err="1"/>
              <a:t>dokumentasi</a:t>
            </a:r>
            <a:r>
              <a:rPr lang="en-US" dirty="0"/>
              <a:t>/system </a:t>
            </a:r>
            <a:r>
              <a:rPr lang="en-US" dirty="0" err="1"/>
              <a:t>informasi</a:t>
            </a:r>
            <a:r>
              <a:rPr lang="en-US" dirty="0"/>
              <a:t>: </a:t>
            </a:r>
            <a:r>
              <a:rPr lang="en-US" dirty="0" err="1"/>
              <a:t>Terlaksananya</a:t>
            </a:r>
            <a:endParaRPr lang="en-US" dirty="0"/>
          </a:p>
          <a:p>
            <a:pPr marL="971550" lvl="1" indent="-514350">
              <a:buFont typeface="+mj-lt"/>
              <a:buAutoNum type="arabicPeriod"/>
            </a:pPr>
            <a:r>
              <a:rPr lang="en-US" sz="2400" dirty="0" err="1"/>
              <a:t>Pengorganisasian</a:t>
            </a:r>
            <a:r>
              <a:rPr lang="en-US" sz="2400" dirty="0"/>
              <a:t> </a:t>
            </a:r>
            <a:r>
              <a:rPr lang="en-US" sz="2400" dirty="0" err="1"/>
              <a:t>jenjang</a:t>
            </a:r>
            <a:r>
              <a:rPr lang="en-US" sz="2400" dirty="0"/>
              <a:t> </a:t>
            </a:r>
            <a:r>
              <a:rPr lang="en-US" sz="2400" dirty="0" err="1"/>
              <a:t>karir</a:t>
            </a:r>
            <a:endParaRPr lang="en-US" sz="2400" dirty="0"/>
          </a:p>
          <a:p>
            <a:pPr marL="971550" lvl="1" indent="-514350">
              <a:buFont typeface="+mj-lt"/>
              <a:buAutoNum type="arabicPeriod"/>
            </a:pPr>
            <a:r>
              <a:rPr lang="en-US" sz="2400" dirty="0"/>
              <a:t>Program </a:t>
            </a:r>
            <a:r>
              <a:rPr lang="en-US" sz="2400" dirty="0" err="1"/>
              <a:t>orientasi</a:t>
            </a:r>
            <a:endParaRPr lang="en-US" sz="2400" dirty="0"/>
          </a:p>
          <a:p>
            <a:pPr marL="971550" lvl="1" indent="-514350">
              <a:buFont typeface="+mj-lt"/>
              <a:buAutoNum type="arabicPeriod"/>
            </a:pPr>
            <a:r>
              <a:rPr lang="en-US" sz="2400" dirty="0"/>
              <a:t>Program </a:t>
            </a:r>
            <a:r>
              <a:rPr lang="en-US" sz="2400" dirty="0" err="1"/>
              <a:t>internsip</a:t>
            </a:r>
            <a:endParaRPr lang="en-US" sz="2400" dirty="0"/>
          </a:p>
          <a:p>
            <a:pPr marL="971550" lvl="1" indent="-514350">
              <a:buFont typeface="+mj-lt"/>
              <a:buAutoNum type="arabicPeriod"/>
            </a:pPr>
            <a:r>
              <a:rPr lang="en-US" sz="2400" dirty="0" err="1"/>
              <a:t>Kegiatan</a:t>
            </a:r>
            <a:r>
              <a:rPr lang="en-US" sz="2400" dirty="0"/>
              <a:t> mapping </a:t>
            </a:r>
            <a:r>
              <a:rPr lang="en-US" sz="2400" dirty="0" err="1"/>
              <a:t>perawat</a:t>
            </a:r>
            <a:r>
              <a:rPr lang="en-US" sz="2400" dirty="0"/>
              <a:t> lama</a:t>
            </a:r>
          </a:p>
          <a:p>
            <a:pPr marL="971550" lvl="1" indent="-514350">
              <a:buFont typeface="+mj-lt"/>
              <a:buAutoNum type="arabicPeriod"/>
            </a:pPr>
            <a:r>
              <a:rPr lang="en-US" sz="2400" dirty="0" err="1"/>
              <a:t>Kredensial</a:t>
            </a:r>
            <a:r>
              <a:rPr lang="en-US" sz="2400" dirty="0"/>
              <a:t> </a:t>
            </a:r>
            <a:r>
              <a:rPr lang="en-US" sz="2400" dirty="0" err="1"/>
              <a:t>asesmen</a:t>
            </a:r>
            <a:r>
              <a:rPr lang="en-US" sz="2400" dirty="0"/>
              <a:t> </a:t>
            </a:r>
            <a:r>
              <a:rPr lang="en-US" sz="2400" dirty="0" err="1"/>
              <a:t>kompetensi</a:t>
            </a:r>
            <a:endParaRPr lang="en-US" sz="2400" dirty="0"/>
          </a:p>
          <a:p>
            <a:pPr marL="971550" lvl="1" indent="-514350">
              <a:buFont typeface="+mj-lt"/>
              <a:buAutoNum type="arabicPeriod"/>
            </a:pPr>
            <a:r>
              <a:rPr lang="en-US" sz="2400" dirty="0" err="1"/>
              <a:t>Kredensial</a:t>
            </a:r>
            <a:r>
              <a:rPr lang="en-US" sz="2400" dirty="0"/>
              <a:t> </a:t>
            </a:r>
            <a:r>
              <a:rPr lang="en-US" sz="2400" dirty="0" err="1"/>
              <a:t>pemberian</a:t>
            </a:r>
            <a:r>
              <a:rPr lang="en-US" sz="2400" dirty="0"/>
              <a:t> </a:t>
            </a:r>
            <a:r>
              <a:rPr lang="en-US" sz="2400" dirty="0" err="1"/>
              <a:t>kewenangan</a:t>
            </a:r>
            <a:endParaRPr lang="en-US" sz="2400" dirty="0"/>
          </a:p>
          <a:p>
            <a:pPr marL="971550" lvl="1" indent="-514350">
              <a:buFont typeface="+mj-lt"/>
              <a:buAutoNum type="arabicPeriod"/>
            </a:pPr>
            <a:r>
              <a:rPr lang="en-US" sz="2400" dirty="0" err="1"/>
              <a:t>Kegiatan</a:t>
            </a:r>
            <a:r>
              <a:rPr lang="en-US" sz="2400" dirty="0"/>
              <a:t> </a:t>
            </a:r>
            <a:r>
              <a:rPr lang="en-US" sz="2400" dirty="0" err="1"/>
              <a:t>rekredensial</a:t>
            </a:r>
            <a:endParaRPr lang="en-US" sz="2400" dirty="0"/>
          </a:p>
          <a:p>
            <a:pPr marL="971550" lvl="1" indent="-514350">
              <a:buFont typeface="+mj-lt"/>
              <a:buAutoNum type="arabicPeriod"/>
            </a:pPr>
            <a:r>
              <a:rPr lang="en-US" sz="2400" dirty="0" err="1"/>
              <a:t>Kegiatan</a:t>
            </a:r>
            <a:r>
              <a:rPr lang="en-US" sz="2400" dirty="0"/>
              <a:t> CPD</a:t>
            </a:r>
          </a:p>
          <a:p>
            <a:pPr marL="971550" lvl="1" indent="-514350">
              <a:buFont typeface="+mj-lt"/>
              <a:buAutoNum type="arabicPeriod"/>
            </a:pPr>
            <a:r>
              <a:rPr lang="en-US" sz="2400" dirty="0" err="1"/>
              <a:t>Laporan</a:t>
            </a:r>
            <a:r>
              <a:rPr lang="en-US" sz="2400" dirty="0"/>
              <a:t> </a:t>
            </a:r>
            <a:r>
              <a:rPr lang="en-US" sz="2400" dirty="0" err="1"/>
              <a:t>kenaikan</a:t>
            </a:r>
            <a:r>
              <a:rPr lang="en-US" sz="2400" dirty="0"/>
              <a:t> level/</a:t>
            </a:r>
            <a:r>
              <a:rPr lang="en-US" sz="2400" dirty="0" err="1"/>
              <a:t>tingkat</a:t>
            </a:r>
            <a:r>
              <a:rPr lang="en-US" sz="2400" dirty="0"/>
              <a:t>.</a:t>
            </a:r>
          </a:p>
        </p:txBody>
      </p:sp>
    </p:spTree>
    <p:extLst>
      <p:ext uri="{BB962C8B-B14F-4D97-AF65-F5344CB8AC3E}">
        <p14:creationId xmlns:p14="http://schemas.microsoft.com/office/powerpoint/2010/main" val="3961783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2C5F9B-D762-4954-B845-B6D6C8AE289A}"/>
              </a:ext>
            </a:extLst>
          </p:cNvPr>
          <p:cNvSpPr>
            <a:spLocks noGrp="1"/>
          </p:cNvSpPr>
          <p:nvPr>
            <p:ph type="title"/>
          </p:nvPr>
        </p:nvSpPr>
        <p:spPr>
          <a:xfrm>
            <a:off x="1484309" y="190500"/>
            <a:ext cx="10018713" cy="1752599"/>
          </a:xfrm>
        </p:spPr>
        <p:txBody>
          <a:bodyPr/>
          <a:lstStyle/>
          <a:p>
            <a:r>
              <a:rPr lang="en-US" dirty="0" err="1"/>
              <a:t>Lanjutan</a:t>
            </a:r>
            <a:r>
              <a:rPr lang="en-US" dirty="0"/>
              <a:t>…</a:t>
            </a:r>
          </a:p>
        </p:txBody>
      </p:sp>
      <p:sp>
        <p:nvSpPr>
          <p:cNvPr id="3" name="Content Placeholder 2">
            <a:extLst>
              <a:ext uri="{FF2B5EF4-FFF2-40B4-BE49-F238E27FC236}">
                <a16:creationId xmlns="" xmlns:a16="http://schemas.microsoft.com/office/drawing/2014/main" id="{6180FD8F-47C1-42F7-9C0F-3AB49FB26D17}"/>
              </a:ext>
            </a:extLst>
          </p:cNvPr>
          <p:cNvSpPr>
            <a:spLocks noGrp="1"/>
          </p:cNvSpPr>
          <p:nvPr>
            <p:ph idx="1"/>
          </p:nvPr>
        </p:nvSpPr>
        <p:spPr>
          <a:xfrm>
            <a:off x="2054581" y="2431025"/>
            <a:ext cx="10018713" cy="3124201"/>
          </a:xfrm>
        </p:spPr>
        <p:txBody>
          <a:bodyPr>
            <a:noAutofit/>
          </a:bodyPr>
          <a:lstStyle/>
          <a:p>
            <a:pPr marL="0" indent="0">
              <a:buNone/>
            </a:pPr>
            <a:r>
              <a:rPr lang="en-US" sz="2800" dirty="0"/>
              <a:t>B. </a:t>
            </a:r>
            <a:r>
              <a:rPr lang="en-US" sz="2800" dirty="0" err="1"/>
              <a:t>Hasil</a:t>
            </a:r>
            <a:r>
              <a:rPr lang="en-US" sz="2800" dirty="0"/>
              <a:t> </a:t>
            </a:r>
            <a:r>
              <a:rPr lang="en-US" sz="2800" dirty="0" err="1"/>
              <a:t>Implementasi</a:t>
            </a:r>
            <a:r>
              <a:rPr lang="en-US" sz="2800" dirty="0"/>
              <a:t> </a:t>
            </a:r>
            <a:r>
              <a:rPr lang="en-US" sz="2800" dirty="0" err="1"/>
              <a:t>Jenjang</a:t>
            </a:r>
            <a:r>
              <a:rPr lang="en-US" sz="2800" dirty="0"/>
              <a:t> </a:t>
            </a:r>
            <a:r>
              <a:rPr lang="en-US" sz="2800" dirty="0" err="1"/>
              <a:t>Karir</a:t>
            </a:r>
            <a:r>
              <a:rPr lang="en-US" sz="2800" dirty="0"/>
              <a:t>, </a:t>
            </a:r>
            <a:r>
              <a:rPr lang="en-US" sz="2800" dirty="0" err="1"/>
              <a:t>mencakup</a:t>
            </a:r>
            <a:r>
              <a:rPr lang="en-US" sz="2800" dirty="0"/>
              <a:t> :</a:t>
            </a:r>
          </a:p>
          <a:p>
            <a:pPr marL="971550" lvl="1" indent="-514350">
              <a:buFont typeface="+mj-lt"/>
              <a:buAutoNum type="arabicPeriod"/>
            </a:pPr>
            <a:r>
              <a:rPr lang="en-US" sz="2800" dirty="0" err="1"/>
              <a:t>Peningkatan</a:t>
            </a:r>
            <a:r>
              <a:rPr lang="en-US" sz="2800" dirty="0"/>
              <a:t> </a:t>
            </a:r>
            <a:r>
              <a:rPr lang="en-US" sz="2800" dirty="0" err="1"/>
              <a:t>kinerja</a:t>
            </a:r>
            <a:r>
              <a:rPr lang="en-US" sz="2800" dirty="0"/>
              <a:t> </a:t>
            </a:r>
            <a:r>
              <a:rPr lang="en-US" sz="2800" dirty="0" err="1"/>
              <a:t>perawat</a:t>
            </a:r>
            <a:r>
              <a:rPr lang="en-US" sz="2800" dirty="0"/>
              <a:t> </a:t>
            </a:r>
            <a:r>
              <a:rPr lang="en-US" sz="2800" dirty="0" err="1"/>
              <a:t>dalam</a:t>
            </a:r>
            <a:r>
              <a:rPr lang="en-US" sz="2800" dirty="0"/>
              <a:t> </a:t>
            </a:r>
            <a:r>
              <a:rPr lang="en-US" sz="2800" dirty="0" err="1"/>
              <a:t>melaksanakan</a:t>
            </a:r>
            <a:r>
              <a:rPr lang="en-US" sz="2800" dirty="0"/>
              <a:t> </a:t>
            </a:r>
            <a:r>
              <a:rPr lang="en-US" sz="2800" dirty="0" err="1"/>
              <a:t>asuhan</a:t>
            </a:r>
            <a:r>
              <a:rPr lang="en-US" sz="2800" dirty="0"/>
              <a:t> </a:t>
            </a:r>
            <a:r>
              <a:rPr lang="en-US" sz="2800" dirty="0" err="1"/>
              <a:t>dan</a:t>
            </a:r>
            <a:r>
              <a:rPr lang="en-US" sz="2800" dirty="0"/>
              <a:t> </a:t>
            </a:r>
            <a:r>
              <a:rPr lang="en-US" sz="2800" dirty="0" err="1"/>
              <a:t>pelayanan</a:t>
            </a:r>
            <a:r>
              <a:rPr lang="en-US" sz="2800" dirty="0"/>
              <a:t> </a:t>
            </a:r>
            <a:r>
              <a:rPr lang="en-US" sz="2800" dirty="0" err="1"/>
              <a:t>keperawatan</a:t>
            </a:r>
            <a:r>
              <a:rPr lang="en-US" sz="2800" dirty="0"/>
              <a:t>.</a:t>
            </a:r>
          </a:p>
          <a:p>
            <a:pPr marL="971550" lvl="1" indent="-514350">
              <a:buFont typeface="+mj-lt"/>
              <a:buAutoNum type="arabicPeriod"/>
            </a:pPr>
            <a:r>
              <a:rPr lang="en-US" sz="2800" dirty="0" err="1"/>
              <a:t>Peningkatan</a:t>
            </a:r>
            <a:r>
              <a:rPr lang="en-US" sz="2800" dirty="0"/>
              <a:t> </a:t>
            </a:r>
            <a:r>
              <a:rPr lang="en-US" sz="2800" dirty="0" err="1"/>
              <a:t>kepuasan</a:t>
            </a:r>
            <a:r>
              <a:rPr lang="en-US" sz="2800" dirty="0"/>
              <a:t> </a:t>
            </a:r>
            <a:r>
              <a:rPr lang="en-US" sz="2800" dirty="0" err="1"/>
              <a:t>kerja</a:t>
            </a:r>
            <a:r>
              <a:rPr lang="en-US" sz="2800" dirty="0"/>
              <a:t> </a:t>
            </a:r>
            <a:r>
              <a:rPr lang="en-US" sz="2800" dirty="0" err="1"/>
              <a:t>perawat</a:t>
            </a:r>
            <a:endParaRPr lang="en-US" sz="2800" dirty="0"/>
          </a:p>
          <a:p>
            <a:pPr marL="971550" lvl="1" indent="-514350">
              <a:buFont typeface="+mj-lt"/>
              <a:buAutoNum type="arabicPeriod"/>
            </a:pPr>
            <a:r>
              <a:rPr lang="en-US" sz="2800" dirty="0" err="1"/>
              <a:t>Peningkatan</a:t>
            </a:r>
            <a:r>
              <a:rPr lang="en-US" sz="2800" dirty="0"/>
              <a:t> </a:t>
            </a:r>
            <a:r>
              <a:rPr lang="en-US" sz="2800" dirty="0" err="1"/>
              <a:t>kepuasan</a:t>
            </a:r>
            <a:r>
              <a:rPr lang="en-US" sz="2800" dirty="0"/>
              <a:t> </a:t>
            </a:r>
            <a:r>
              <a:rPr lang="en-US" sz="2800" dirty="0" err="1"/>
              <a:t>pasen</a:t>
            </a:r>
            <a:endParaRPr lang="en-US" sz="2800" dirty="0"/>
          </a:p>
          <a:p>
            <a:pPr marL="971550" lvl="1" indent="-514350">
              <a:buFont typeface="+mj-lt"/>
              <a:buAutoNum type="arabicPeriod"/>
            </a:pPr>
            <a:r>
              <a:rPr lang="en-US" sz="2800" dirty="0" err="1"/>
              <a:t>Peningkatan</a:t>
            </a:r>
            <a:r>
              <a:rPr lang="en-US" sz="2800" dirty="0"/>
              <a:t> </a:t>
            </a:r>
            <a:r>
              <a:rPr lang="en-US" sz="2800" dirty="0" err="1"/>
              <a:t>kualitas</a:t>
            </a:r>
            <a:r>
              <a:rPr lang="en-US" sz="2800" dirty="0"/>
              <a:t> </a:t>
            </a:r>
            <a:r>
              <a:rPr lang="en-US" sz="2800" dirty="0" err="1"/>
              <a:t>pelayanan</a:t>
            </a:r>
            <a:r>
              <a:rPr lang="en-US" sz="2800" dirty="0"/>
              <a:t> </a:t>
            </a:r>
            <a:r>
              <a:rPr lang="en-US" sz="2800" dirty="0" err="1"/>
              <a:t>keperawatan</a:t>
            </a:r>
            <a:r>
              <a:rPr lang="en-US" sz="2800" dirty="0"/>
              <a:t> </a:t>
            </a:r>
            <a:r>
              <a:rPr lang="en-US" sz="2800" dirty="0" err="1"/>
              <a:t>dan</a:t>
            </a:r>
            <a:r>
              <a:rPr lang="en-US" sz="2800" dirty="0"/>
              <a:t> </a:t>
            </a:r>
            <a:r>
              <a:rPr lang="en-US" sz="2800" dirty="0" err="1"/>
              <a:t>kesehatan</a:t>
            </a:r>
            <a:r>
              <a:rPr lang="en-US" sz="2800" dirty="0"/>
              <a:t>.</a:t>
            </a:r>
          </a:p>
          <a:p>
            <a:pPr marL="0" indent="0">
              <a:buNone/>
            </a:pPr>
            <a:r>
              <a:rPr lang="en-US" sz="2800" dirty="0"/>
              <a:t>Monitoring </a:t>
            </a:r>
            <a:r>
              <a:rPr lang="en-US" sz="2800" dirty="0" err="1"/>
              <a:t>dan</a:t>
            </a:r>
            <a:r>
              <a:rPr lang="en-US" sz="2800" dirty="0"/>
              <a:t> </a:t>
            </a:r>
            <a:r>
              <a:rPr lang="en-US" sz="2800" dirty="0" err="1"/>
              <a:t>evaluasi</a:t>
            </a:r>
            <a:r>
              <a:rPr lang="en-US" sz="2800" dirty="0"/>
              <a:t> </a:t>
            </a:r>
            <a:r>
              <a:rPr lang="en-US" sz="2800" dirty="0" err="1"/>
              <a:t>dilaksanakan</a:t>
            </a:r>
            <a:r>
              <a:rPr lang="en-US" sz="2800" dirty="0"/>
              <a:t> </a:t>
            </a:r>
            <a:r>
              <a:rPr lang="en-US" sz="2800" dirty="0" err="1"/>
              <a:t>setiap</a:t>
            </a:r>
            <a:r>
              <a:rPr lang="en-US" sz="2800" dirty="0"/>
              <a:t> </a:t>
            </a:r>
            <a:r>
              <a:rPr lang="en-US" sz="2800" dirty="0" err="1"/>
              <a:t>tahun</a:t>
            </a:r>
            <a:r>
              <a:rPr lang="en-US" sz="2800" dirty="0"/>
              <a:t>, </a:t>
            </a:r>
            <a:r>
              <a:rPr lang="en-US" sz="2800" dirty="0" err="1"/>
              <a:t>hasilnya</a:t>
            </a:r>
            <a:r>
              <a:rPr lang="en-US" sz="2800" dirty="0"/>
              <a:t> </a:t>
            </a:r>
            <a:r>
              <a:rPr lang="en-US" sz="2800" dirty="0" err="1"/>
              <a:t>diolah</a:t>
            </a:r>
            <a:r>
              <a:rPr lang="en-US" sz="2800" dirty="0"/>
              <a:t> </a:t>
            </a:r>
            <a:r>
              <a:rPr lang="en-US" sz="2800" dirty="0" err="1"/>
              <a:t>sebagai</a:t>
            </a:r>
            <a:r>
              <a:rPr lang="en-US" sz="2800" dirty="0"/>
              <a:t> </a:t>
            </a:r>
            <a:r>
              <a:rPr lang="en-US" sz="2800" dirty="0" err="1"/>
              <a:t>masukan</a:t>
            </a:r>
            <a:r>
              <a:rPr lang="en-US" sz="2800" dirty="0"/>
              <a:t> </a:t>
            </a:r>
            <a:r>
              <a:rPr lang="en-US" sz="2800" dirty="0" err="1"/>
              <a:t>untuk</a:t>
            </a:r>
            <a:r>
              <a:rPr lang="en-US" sz="2800" dirty="0"/>
              <a:t> </a:t>
            </a:r>
            <a:r>
              <a:rPr lang="en-US" sz="2800" dirty="0" err="1"/>
              <a:t>perbaikan</a:t>
            </a:r>
            <a:r>
              <a:rPr lang="en-US" sz="2800" dirty="0"/>
              <a:t> </a:t>
            </a:r>
            <a:r>
              <a:rPr lang="en-US" sz="2800" dirty="0" err="1"/>
              <a:t>dan</a:t>
            </a:r>
            <a:r>
              <a:rPr lang="en-US" sz="2800" dirty="0"/>
              <a:t> </a:t>
            </a:r>
            <a:r>
              <a:rPr lang="en-US" sz="2800" dirty="0" err="1"/>
              <a:t>pengembangan</a:t>
            </a:r>
            <a:r>
              <a:rPr lang="en-US" sz="2800" dirty="0"/>
              <a:t> </a:t>
            </a:r>
            <a:r>
              <a:rPr lang="en-US" sz="2800" dirty="0" err="1"/>
              <a:t>implementasi</a:t>
            </a:r>
            <a:r>
              <a:rPr lang="en-US" sz="2800" dirty="0"/>
              <a:t> </a:t>
            </a:r>
            <a:r>
              <a:rPr lang="en-US" sz="2800" dirty="0" err="1"/>
              <a:t>jenjang</a:t>
            </a:r>
            <a:r>
              <a:rPr lang="en-US" sz="2800" dirty="0"/>
              <a:t> </a:t>
            </a:r>
            <a:r>
              <a:rPr lang="en-US" sz="2800" dirty="0" err="1"/>
              <a:t>karir</a:t>
            </a:r>
            <a:r>
              <a:rPr lang="en-US" sz="2800" dirty="0"/>
              <a:t>.</a:t>
            </a:r>
          </a:p>
        </p:txBody>
      </p:sp>
    </p:spTree>
    <p:extLst>
      <p:ext uri="{BB962C8B-B14F-4D97-AF65-F5344CB8AC3E}">
        <p14:creationId xmlns:p14="http://schemas.microsoft.com/office/powerpoint/2010/main" val="1002969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AEDE29-A00C-4AD2-8D65-19D1783A92FF}"/>
              </a:ext>
            </a:extLst>
          </p:cNvPr>
          <p:cNvSpPr>
            <a:spLocks noGrp="1"/>
          </p:cNvSpPr>
          <p:nvPr>
            <p:ph type="title"/>
          </p:nvPr>
        </p:nvSpPr>
        <p:spPr>
          <a:xfrm>
            <a:off x="1484311" y="73152"/>
            <a:ext cx="10018713" cy="1752599"/>
          </a:xfrm>
        </p:spPr>
        <p:txBody>
          <a:bodyPr/>
          <a:lstStyle/>
          <a:p>
            <a:r>
              <a:rPr lang="en-US" b="1" dirty="0" err="1"/>
              <a:t>Penelitian</a:t>
            </a:r>
            <a:endParaRPr lang="en-US" b="1" dirty="0"/>
          </a:p>
        </p:txBody>
      </p:sp>
      <p:sp>
        <p:nvSpPr>
          <p:cNvPr id="3" name="Content Placeholder 2">
            <a:extLst>
              <a:ext uri="{FF2B5EF4-FFF2-40B4-BE49-F238E27FC236}">
                <a16:creationId xmlns="" xmlns:a16="http://schemas.microsoft.com/office/drawing/2014/main" id="{B2B9DEA7-7714-4925-AAF8-7B373CA2E108}"/>
              </a:ext>
            </a:extLst>
          </p:cNvPr>
          <p:cNvSpPr>
            <a:spLocks noGrp="1"/>
          </p:cNvSpPr>
          <p:nvPr>
            <p:ph idx="1"/>
          </p:nvPr>
        </p:nvSpPr>
        <p:spPr>
          <a:xfrm>
            <a:off x="1935415" y="1953767"/>
            <a:ext cx="9915209" cy="4195481"/>
          </a:xfrm>
        </p:spPr>
        <p:txBody>
          <a:bodyPr>
            <a:normAutofit/>
          </a:bodyPr>
          <a:lstStyle/>
          <a:p>
            <a:pPr marL="457200" indent="-457200">
              <a:buFont typeface="+mj-lt"/>
              <a:buAutoNum type="arabicPeriod"/>
            </a:pPr>
            <a:r>
              <a:rPr lang="en-US" sz="2400" b="1" dirty="0" err="1"/>
              <a:t>Hubungan</a:t>
            </a:r>
            <a:r>
              <a:rPr lang="en-US" sz="2400" b="1" dirty="0"/>
              <a:t> </a:t>
            </a:r>
            <a:r>
              <a:rPr lang="en-US" sz="2400" b="1" dirty="0" err="1"/>
              <a:t>antara</a:t>
            </a:r>
            <a:r>
              <a:rPr lang="en-US" sz="2400" b="1" dirty="0"/>
              <a:t> </a:t>
            </a:r>
            <a:r>
              <a:rPr lang="en-US" sz="2400" b="1" dirty="0" err="1"/>
              <a:t>asuhan</a:t>
            </a:r>
            <a:r>
              <a:rPr lang="en-US" sz="2400" b="1" dirty="0"/>
              <a:t> </a:t>
            </a:r>
            <a:r>
              <a:rPr lang="en-US" sz="2400" b="1" dirty="0" err="1"/>
              <a:t>keperawatan</a:t>
            </a:r>
            <a:r>
              <a:rPr lang="en-US" sz="2400" b="1" dirty="0"/>
              <a:t> </a:t>
            </a:r>
            <a:r>
              <a:rPr lang="en-US" sz="2400" b="1" dirty="0" err="1"/>
              <a:t>langsung</a:t>
            </a:r>
            <a:r>
              <a:rPr lang="en-US" sz="2400" b="1" dirty="0"/>
              <a:t> </a:t>
            </a:r>
            <a:r>
              <a:rPr lang="en-US" sz="2400" b="1" dirty="0" err="1"/>
              <a:t>oleh</a:t>
            </a:r>
            <a:r>
              <a:rPr lang="en-US" sz="2400" b="1" dirty="0"/>
              <a:t> RN </a:t>
            </a:r>
            <a:r>
              <a:rPr lang="en-US" sz="2400" b="1" dirty="0" err="1"/>
              <a:t>dengan</a:t>
            </a:r>
            <a:r>
              <a:rPr lang="en-US" sz="2400" b="1" dirty="0"/>
              <a:t> </a:t>
            </a:r>
            <a:r>
              <a:rPr lang="en-US" sz="2400" b="1" dirty="0" err="1"/>
              <a:t>sertifikat</a:t>
            </a:r>
            <a:r>
              <a:rPr lang="en-US" sz="2400" b="1" dirty="0"/>
              <a:t> </a:t>
            </a:r>
            <a:r>
              <a:rPr lang="en-US" sz="2400" b="1" dirty="0" err="1"/>
              <a:t>kekhususan</a:t>
            </a:r>
            <a:r>
              <a:rPr lang="en-US" sz="2400" b="1" dirty="0"/>
              <a:t> </a:t>
            </a:r>
            <a:r>
              <a:rPr lang="en-US" sz="2400" b="1" dirty="0" err="1"/>
              <a:t>dan</a:t>
            </a:r>
            <a:r>
              <a:rPr lang="en-US" sz="2400" b="1" dirty="0"/>
              <a:t> outcomes </a:t>
            </a:r>
            <a:r>
              <a:rPr lang="en-US" sz="2400" b="1" dirty="0" err="1"/>
              <a:t>pasen</a:t>
            </a:r>
            <a:r>
              <a:rPr lang="en-US" sz="2400" b="1" dirty="0"/>
              <a:t> </a:t>
            </a:r>
            <a:r>
              <a:rPr lang="en-US" sz="2400" b="1" dirty="0" err="1"/>
              <a:t>bedah</a:t>
            </a:r>
            <a:r>
              <a:rPr lang="en-US" sz="2400" b="1" dirty="0"/>
              <a:t> (Boyle et all, 2015)</a:t>
            </a:r>
          </a:p>
          <a:p>
            <a:pPr marL="457200" indent="-457200">
              <a:buFont typeface="+mj-lt"/>
              <a:buAutoNum type="arabicPeriod"/>
            </a:pPr>
            <a:r>
              <a:rPr lang="en-US" sz="2400" b="1" dirty="0" err="1"/>
              <a:t>Keselamatan</a:t>
            </a:r>
            <a:r>
              <a:rPr lang="en-US" sz="2400" b="1" dirty="0"/>
              <a:t> </a:t>
            </a:r>
            <a:r>
              <a:rPr lang="en-US" sz="2400" b="1" dirty="0" err="1"/>
              <a:t>pasen</a:t>
            </a:r>
            <a:r>
              <a:rPr lang="en-US" sz="2400" b="1" dirty="0"/>
              <a:t> di unit medical </a:t>
            </a:r>
            <a:r>
              <a:rPr lang="en-US" sz="2400" b="1" dirty="0" err="1"/>
              <a:t>bedah</a:t>
            </a:r>
            <a:r>
              <a:rPr lang="en-US" sz="2400" b="1" dirty="0"/>
              <a:t>: </a:t>
            </a:r>
            <a:r>
              <a:rPr lang="en-US" sz="2400" b="1" dirty="0" err="1"/>
              <a:t>dapatkah</a:t>
            </a:r>
            <a:r>
              <a:rPr lang="en-US" sz="2400" b="1" dirty="0"/>
              <a:t> </a:t>
            </a:r>
            <a:r>
              <a:rPr lang="en-US" sz="2400" b="1" dirty="0" err="1"/>
              <a:t>perawat</a:t>
            </a:r>
            <a:r>
              <a:rPr lang="en-US" sz="2400" b="1" dirty="0"/>
              <a:t> </a:t>
            </a:r>
            <a:r>
              <a:rPr lang="en-US" sz="2400" b="1" dirty="0" err="1"/>
              <a:t>tersertifikasi</a:t>
            </a:r>
            <a:r>
              <a:rPr lang="en-US" sz="2400" b="1" dirty="0"/>
              <a:t> </a:t>
            </a:r>
            <a:r>
              <a:rPr lang="en-US" sz="2400" b="1" dirty="0" err="1"/>
              <a:t>membuat</a:t>
            </a:r>
            <a:r>
              <a:rPr lang="en-US" sz="2400" b="1" dirty="0"/>
              <a:t> </a:t>
            </a:r>
            <a:r>
              <a:rPr lang="en-US" sz="2400" b="1" dirty="0" err="1"/>
              <a:t>perbedaan</a:t>
            </a:r>
            <a:r>
              <a:rPr lang="en-US" sz="2400" b="1" dirty="0"/>
              <a:t> ??? (Boltz et all 2013 )</a:t>
            </a:r>
          </a:p>
          <a:p>
            <a:pPr marL="457200" indent="-457200">
              <a:buFont typeface="+mj-lt"/>
              <a:buAutoNum type="arabicPeriod"/>
            </a:pPr>
            <a:r>
              <a:rPr lang="en-US" sz="2400" b="1" dirty="0" err="1"/>
              <a:t>Dampak</a:t>
            </a:r>
            <a:r>
              <a:rPr lang="en-US" sz="2400" b="1" dirty="0"/>
              <a:t> </a:t>
            </a:r>
            <a:r>
              <a:rPr lang="en-US" sz="2400" b="1" dirty="0" err="1"/>
              <a:t>dari</a:t>
            </a:r>
            <a:r>
              <a:rPr lang="en-US" sz="2400" b="1" dirty="0"/>
              <a:t> rata </a:t>
            </a:r>
            <a:r>
              <a:rPr lang="en-US" sz="2400" b="1" dirty="0" err="1"/>
              <a:t>rata</a:t>
            </a:r>
            <a:r>
              <a:rPr lang="en-US" sz="2400" b="1" dirty="0"/>
              <a:t> </a:t>
            </a:r>
            <a:r>
              <a:rPr lang="en-US" sz="2400" b="1" dirty="0" err="1"/>
              <a:t>perawat</a:t>
            </a:r>
            <a:r>
              <a:rPr lang="en-US" sz="2400" b="1" dirty="0"/>
              <a:t> </a:t>
            </a:r>
            <a:r>
              <a:rPr lang="en-US" sz="2400" b="1" dirty="0" err="1"/>
              <a:t>tersertifikasi</a:t>
            </a:r>
            <a:r>
              <a:rPr lang="en-US" sz="2400" b="1" dirty="0"/>
              <a:t> </a:t>
            </a:r>
            <a:r>
              <a:rPr lang="en-US" sz="2400" b="1" dirty="0" err="1"/>
              <a:t>terhadap</a:t>
            </a:r>
            <a:r>
              <a:rPr lang="en-US" sz="2400" b="1" dirty="0"/>
              <a:t> </a:t>
            </a:r>
            <a:r>
              <a:rPr lang="en-US" sz="2400" b="1" dirty="0" err="1"/>
              <a:t>kepuasan</a:t>
            </a:r>
            <a:r>
              <a:rPr lang="en-US" sz="2400" b="1" dirty="0"/>
              <a:t> </a:t>
            </a:r>
            <a:r>
              <a:rPr lang="en-US" sz="2400" b="1" dirty="0" err="1"/>
              <a:t>pasen</a:t>
            </a:r>
            <a:r>
              <a:rPr lang="en-US" sz="2400" b="1" dirty="0"/>
              <a:t> </a:t>
            </a:r>
            <a:r>
              <a:rPr lang="en-US" sz="2400" b="1" dirty="0" err="1"/>
              <a:t>dan</a:t>
            </a:r>
            <a:r>
              <a:rPr lang="en-US" sz="2400" b="1" dirty="0"/>
              <a:t> outcomes. </a:t>
            </a:r>
            <a:r>
              <a:rPr lang="en-US" sz="2400" b="1" dirty="0" err="1"/>
              <a:t>Literatur</a:t>
            </a:r>
            <a:r>
              <a:rPr lang="en-US" sz="2400" b="1" dirty="0"/>
              <a:t> review (Martin L.C, et all, 2015)</a:t>
            </a:r>
          </a:p>
          <a:p>
            <a:pPr marL="457200" indent="-457200">
              <a:buFont typeface="+mj-lt"/>
              <a:buAutoNum type="arabicPeriod"/>
            </a:pPr>
            <a:r>
              <a:rPr lang="en-US" sz="2400" b="1" dirty="0" err="1"/>
              <a:t>Kompetensi</a:t>
            </a:r>
            <a:r>
              <a:rPr lang="en-US" sz="2400" b="1" dirty="0"/>
              <a:t> </a:t>
            </a:r>
            <a:r>
              <a:rPr lang="en-US" sz="2400" b="1" dirty="0" err="1"/>
              <a:t>dan</a:t>
            </a:r>
            <a:r>
              <a:rPr lang="en-US" sz="2400" b="1" dirty="0"/>
              <a:t> </a:t>
            </a:r>
            <a:r>
              <a:rPr lang="en-US" sz="2400" b="1" dirty="0" err="1"/>
              <a:t>sertifikasi</a:t>
            </a:r>
            <a:r>
              <a:rPr lang="en-US" sz="2400" b="1" dirty="0"/>
              <a:t> RN </a:t>
            </a:r>
            <a:r>
              <a:rPr lang="en-US" sz="2400" b="1" dirty="0" err="1"/>
              <a:t>dan</a:t>
            </a:r>
            <a:r>
              <a:rPr lang="en-US" sz="2400" b="1" dirty="0"/>
              <a:t> </a:t>
            </a:r>
            <a:r>
              <a:rPr lang="en-US" sz="2400" b="1" dirty="0" err="1"/>
              <a:t>keselamatam</a:t>
            </a:r>
            <a:r>
              <a:rPr lang="en-US" sz="2400" b="1" dirty="0"/>
              <a:t> </a:t>
            </a:r>
            <a:r>
              <a:rPr lang="en-US" sz="2400" b="1" dirty="0" err="1"/>
              <a:t>pasen</a:t>
            </a:r>
            <a:r>
              <a:rPr lang="en-US" sz="2400" b="1" dirty="0"/>
              <a:t> di ICU (Kendall et all, 2009)</a:t>
            </a:r>
          </a:p>
          <a:p>
            <a:pPr marL="0" indent="0">
              <a:buNone/>
            </a:pPr>
            <a:endParaRPr lang="en-US" sz="2400" b="1" dirty="0"/>
          </a:p>
        </p:txBody>
      </p:sp>
    </p:spTree>
    <p:extLst>
      <p:ext uri="{BB962C8B-B14F-4D97-AF65-F5344CB8AC3E}">
        <p14:creationId xmlns:p14="http://schemas.microsoft.com/office/powerpoint/2010/main" val="2978202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FDD07E2-E703-4A54-8C52-1EBEA255D291}"/>
              </a:ext>
            </a:extLst>
          </p:cNvPr>
          <p:cNvSpPr>
            <a:spLocks noGrp="1"/>
          </p:cNvSpPr>
          <p:nvPr>
            <p:ph idx="1"/>
          </p:nvPr>
        </p:nvSpPr>
        <p:spPr>
          <a:xfrm>
            <a:off x="1103312" y="2052918"/>
            <a:ext cx="10054423" cy="4195481"/>
          </a:xfrm>
        </p:spPr>
        <p:txBody>
          <a:bodyPr>
            <a:normAutofit/>
          </a:bodyPr>
          <a:lstStyle/>
          <a:p>
            <a:pPr marL="457200" indent="-457200">
              <a:buFont typeface="+mj-lt"/>
              <a:buAutoNum type="arabicPeriod" startAt="4"/>
            </a:pPr>
            <a:r>
              <a:rPr lang="en-US" sz="2400" b="1" dirty="0" err="1"/>
              <a:t>Tanggung</a:t>
            </a:r>
            <a:r>
              <a:rPr lang="en-US" sz="2400" b="1" dirty="0"/>
              <a:t> </a:t>
            </a:r>
            <a:r>
              <a:rPr lang="en-US" sz="2400" b="1" dirty="0" err="1"/>
              <a:t>jawab</a:t>
            </a:r>
            <a:r>
              <a:rPr lang="en-US" sz="2400" b="1" dirty="0"/>
              <a:t> </a:t>
            </a:r>
            <a:r>
              <a:rPr lang="en-US" sz="2400" b="1" dirty="0" err="1"/>
              <a:t>perawat</a:t>
            </a:r>
            <a:r>
              <a:rPr lang="en-US" sz="2400" b="1" dirty="0"/>
              <a:t> professional </a:t>
            </a:r>
            <a:r>
              <a:rPr lang="en-US" sz="2400" b="1" dirty="0" err="1"/>
              <a:t>untuk</a:t>
            </a:r>
            <a:r>
              <a:rPr lang="en-US" sz="2400" b="1" dirty="0"/>
              <a:t> </a:t>
            </a:r>
            <a:r>
              <a:rPr lang="en-US" sz="2400" b="1" dirty="0" err="1"/>
              <a:t>mempertahankan</a:t>
            </a:r>
            <a:r>
              <a:rPr lang="en-US" sz="2400" b="1" dirty="0"/>
              <a:t> </a:t>
            </a:r>
            <a:r>
              <a:rPr lang="en-US" sz="2400" b="1" dirty="0" err="1"/>
              <a:t>keselamatannya</a:t>
            </a:r>
            <a:r>
              <a:rPr lang="en-US" sz="2400" b="1" dirty="0"/>
              <a:t> </a:t>
            </a:r>
            <a:r>
              <a:rPr lang="en-US" sz="2400" b="1" dirty="0" err="1"/>
              <a:t>dan</a:t>
            </a:r>
            <a:r>
              <a:rPr lang="en-US" sz="2400" b="1" dirty="0"/>
              <a:t> </a:t>
            </a:r>
            <a:r>
              <a:rPr lang="en-US" sz="2400" b="1" dirty="0" err="1"/>
              <a:t>kompeten</a:t>
            </a:r>
            <a:r>
              <a:rPr lang="en-US" sz="2400" b="1" dirty="0"/>
              <a:t> </a:t>
            </a:r>
            <a:r>
              <a:rPr lang="en-US" sz="2400" b="1" dirty="0" err="1"/>
              <a:t>melalui</a:t>
            </a:r>
            <a:r>
              <a:rPr lang="en-US" sz="2400" b="1" dirty="0"/>
              <a:t> </a:t>
            </a:r>
            <a:r>
              <a:rPr lang="en-US" sz="2400" b="1" i="1" dirty="0"/>
              <a:t>being a lifelong learner</a:t>
            </a:r>
            <a:r>
              <a:rPr lang="en-US" sz="2400" b="1" dirty="0"/>
              <a:t>. </a:t>
            </a:r>
            <a:r>
              <a:rPr lang="en-US" sz="2400" b="1" dirty="0" err="1"/>
              <a:t>Ketersediaan</a:t>
            </a:r>
            <a:r>
              <a:rPr lang="en-US" sz="2400" b="1" dirty="0"/>
              <a:t> </a:t>
            </a:r>
            <a:r>
              <a:rPr lang="en-US" sz="2400" b="1" dirty="0" err="1"/>
              <a:t>departemen</a:t>
            </a:r>
            <a:r>
              <a:rPr lang="en-US" sz="2400" b="1" dirty="0"/>
              <a:t> </a:t>
            </a:r>
            <a:r>
              <a:rPr lang="en-US" sz="2400" b="1" dirty="0" err="1"/>
              <a:t>pengembangan</a:t>
            </a:r>
            <a:r>
              <a:rPr lang="en-US" sz="2400" b="1" dirty="0"/>
              <a:t> </a:t>
            </a:r>
            <a:r>
              <a:rPr lang="en-US" sz="2400" b="1" dirty="0" err="1"/>
              <a:t>staf</a:t>
            </a:r>
            <a:r>
              <a:rPr lang="en-US" sz="2400" b="1" dirty="0"/>
              <a:t> </a:t>
            </a:r>
            <a:r>
              <a:rPr lang="en-US" sz="2400" b="1" dirty="0" err="1"/>
              <a:t>merupakan</a:t>
            </a:r>
            <a:r>
              <a:rPr lang="en-US" sz="2400" b="1" dirty="0"/>
              <a:t> </a:t>
            </a:r>
            <a:r>
              <a:rPr lang="en-US" sz="2400" b="1" dirty="0" err="1"/>
              <a:t>faktor</a:t>
            </a:r>
            <a:r>
              <a:rPr lang="en-US" sz="2400" b="1" dirty="0"/>
              <a:t> </a:t>
            </a:r>
            <a:r>
              <a:rPr lang="en-US" sz="2400" b="1" dirty="0" err="1"/>
              <a:t>kritikal</a:t>
            </a:r>
            <a:r>
              <a:rPr lang="en-US" sz="2400" b="1" dirty="0"/>
              <a:t>……</a:t>
            </a:r>
            <a:r>
              <a:rPr lang="en-US" sz="2400" b="1" dirty="0" err="1"/>
              <a:t>untuk</a:t>
            </a:r>
            <a:r>
              <a:rPr lang="en-US" sz="2400" b="1" dirty="0"/>
              <a:t> </a:t>
            </a:r>
            <a:r>
              <a:rPr lang="en-US" sz="2400" b="1" dirty="0" err="1"/>
              <a:t>dapat</a:t>
            </a:r>
            <a:r>
              <a:rPr lang="en-US" sz="2400" b="1" dirty="0"/>
              <a:t> </a:t>
            </a:r>
            <a:r>
              <a:rPr lang="en-US" sz="2400" b="1" dirty="0" err="1"/>
              <a:t>memberikan</a:t>
            </a:r>
            <a:r>
              <a:rPr lang="en-US" sz="2400" b="1" dirty="0"/>
              <a:t> </a:t>
            </a:r>
            <a:r>
              <a:rPr lang="en-US" sz="2400" b="1" dirty="0" err="1"/>
              <a:t>asuhan</a:t>
            </a:r>
            <a:r>
              <a:rPr lang="en-US" sz="2400" b="1" dirty="0"/>
              <a:t> yang </a:t>
            </a:r>
            <a:r>
              <a:rPr lang="en-US" sz="2400" b="1" dirty="0" err="1"/>
              <a:t>aman</a:t>
            </a:r>
            <a:r>
              <a:rPr lang="en-US" sz="2400" b="1" dirty="0"/>
              <a:t> </a:t>
            </a:r>
            <a:r>
              <a:rPr lang="en-US" sz="2400" b="1" dirty="0" err="1"/>
              <a:t>dan</a:t>
            </a:r>
            <a:r>
              <a:rPr lang="en-US" sz="2400" b="1" dirty="0"/>
              <a:t> </a:t>
            </a:r>
            <a:r>
              <a:rPr lang="en-US" sz="2400" b="1" dirty="0" err="1"/>
              <a:t>kompeten</a:t>
            </a:r>
            <a:r>
              <a:rPr lang="en-US" sz="2400" b="1" dirty="0"/>
              <a:t>.                                                                                          Setelah </a:t>
            </a:r>
            <a:r>
              <a:rPr lang="en-US" sz="2400" b="1" dirty="0" err="1"/>
              <a:t>sertifikasi</a:t>
            </a:r>
            <a:r>
              <a:rPr lang="en-US" sz="2400" b="1" dirty="0"/>
              <a:t>: 51% </a:t>
            </a:r>
            <a:r>
              <a:rPr lang="en-US" sz="2400" b="1" dirty="0" err="1"/>
              <a:t>konfiden</a:t>
            </a:r>
            <a:r>
              <a:rPr lang="en-US" sz="2400" b="1" dirty="0"/>
              <a:t> </a:t>
            </a:r>
            <a:r>
              <a:rPr lang="en-US" sz="2400" b="1" dirty="0" err="1"/>
              <a:t>dalam</a:t>
            </a:r>
            <a:r>
              <a:rPr lang="en-US" sz="2400" b="1" dirty="0"/>
              <a:t> </a:t>
            </a:r>
            <a:r>
              <a:rPr lang="en-US" sz="2400" b="1" dirty="0" err="1"/>
              <a:t>praktik</a:t>
            </a:r>
            <a:r>
              <a:rPr lang="en-US" sz="2400" b="1" dirty="0"/>
              <a:t>, 35% </a:t>
            </a:r>
            <a:r>
              <a:rPr lang="en-US" sz="2400" b="1" dirty="0" err="1"/>
              <a:t>kemampuan</a:t>
            </a:r>
            <a:r>
              <a:rPr lang="en-US" sz="2400" b="1" dirty="0"/>
              <a:t> </a:t>
            </a:r>
            <a:r>
              <a:rPr lang="en-US" sz="2400" b="1" dirty="0" err="1"/>
              <a:t>mengambil</a:t>
            </a:r>
            <a:r>
              <a:rPr lang="en-US" sz="2400" b="1" dirty="0"/>
              <a:t> </a:t>
            </a:r>
            <a:r>
              <a:rPr lang="en-US" sz="2400" b="1" dirty="0" err="1"/>
              <a:t>keputusan</a:t>
            </a:r>
            <a:r>
              <a:rPr lang="en-US" sz="2400" b="1" dirty="0"/>
              <a:t>, 28% </a:t>
            </a:r>
            <a:r>
              <a:rPr lang="en-US" sz="2400" b="1" dirty="0" err="1"/>
              <a:t>kemampuan</a:t>
            </a:r>
            <a:r>
              <a:rPr lang="en-US" sz="2400" b="1" dirty="0"/>
              <a:t> </a:t>
            </a:r>
            <a:r>
              <a:rPr lang="en-US" sz="2400" b="1" dirty="0" err="1"/>
              <a:t>mendeteksi</a:t>
            </a:r>
            <a:r>
              <a:rPr lang="en-US" sz="2400" b="1" dirty="0"/>
              <a:t> </a:t>
            </a:r>
            <a:r>
              <a:rPr lang="en-US" sz="2400" b="1" dirty="0" err="1"/>
              <a:t>komplikasi</a:t>
            </a:r>
            <a:r>
              <a:rPr lang="en-US" sz="2400" b="1" dirty="0"/>
              <a:t> 23% </a:t>
            </a:r>
            <a:r>
              <a:rPr lang="en-US" sz="2400" b="1" dirty="0" err="1"/>
              <a:t>lebih</a:t>
            </a:r>
            <a:r>
              <a:rPr lang="en-US" sz="2400" b="1" dirty="0"/>
              <a:t> </a:t>
            </a:r>
            <a:r>
              <a:rPr lang="en-US" sz="2400" b="1" dirty="0" err="1"/>
              <a:t>komunikasi</a:t>
            </a:r>
            <a:r>
              <a:rPr lang="en-US" sz="2400" b="1" dirty="0"/>
              <a:t> </a:t>
            </a:r>
            <a:r>
              <a:rPr lang="en-US" sz="2400" b="1" dirty="0" err="1"/>
              <a:t>efektif</a:t>
            </a:r>
            <a:r>
              <a:rPr lang="en-US" sz="2400" b="1" dirty="0"/>
              <a:t> </a:t>
            </a:r>
            <a:r>
              <a:rPr lang="en-US" sz="2400" b="1" dirty="0" err="1"/>
              <a:t>dan</a:t>
            </a:r>
            <a:r>
              <a:rPr lang="en-US" sz="2400" b="1" dirty="0"/>
              <a:t> </a:t>
            </a:r>
            <a:r>
              <a:rPr lang="en-US" sz="2400" b="1" dirty="0" err="1"/>
              <a:t>kolaborasi</a:t>
            </a:r>
            <a:r>
              <a:rPr lang="en-US" sz="2400" b="1" dirty="0"/>
              <a:t> IPCP </a:t>
            </a:r>
            <a:r>
              <a:rPr lang="en-US" sz="2400" b="1" dirty="0" err="1"/>
              <a:t>serta</a:t>
            </a:r>
            <a:r>
              <a:rPr lang="en-US" sz="2400" b="1" dirty="0"/>
              <a:t> 6% </a:t>
            </a:r>
            <a:r>
              <a:rPr lang="en-US" sz="2400" b="1" dirty="0" err="1"/>
              <a:t>menurunkan</a:t>
            </a:r>
            <a:r>
              <a:rPr lang="en-US" sz="2400" b="1" dirty="0"/>
              <a:t> </a:t>
            </a:r>
            <a:r>
              <a:rPr lang="en-US" sz="2400" b="1" dirty="0" err="1"/>
              <a:t>kejadian</a:t>
            </a:r>
            <a:r>
              <a:rPr lang="en-US" sz="2400" b="1" dirty="0"/>
              <a:t> </a:t>
            </a:r>
            <a:r>
              <a:rPr lang="en-US" sz="2400" b="1" dirty="0" err="1"/>
              <a:t>dan</a:t>
            </a:r>
            <a:r>
              <a:rPr lang="en-US" sz="2400" b="1" dirty="0"/>
              <a:t> </a:t>
            </a:r>
            <a:r>
              <a:rPr lang="en-US" sz="2400" b="1" dirty="0" err="1"/>
              <a:t>kesalahan</a:t>
            </a:r>
            <a:r>
              <a:rPr lang="en-US" sz="2400" b="1" dirty="0"/>
              <a:t> </a:t>
            </a:r>
            <a:r>
              <a:rPr lang="en-US" sz="2400" b="1" dirty="0" err="1"/>
              <a:t>dalam</a:t>
            </a:r>
            <a:r>
              <a:rPr lang="en-US" sz="2400" b="1" dirty="0"/>
              <a:t> </a:t>
            </a:r>
            <a:r>
              <a:rPr lang="en-US" sz="2400" b="1" dirty="0" err="1"/>
              <a:t>asuhan</a:t>
            </a:r>
            <a:r>
              <a:rPr lang="en-US" sz="2400" b="1" dirty="0"/>
              <a:t> </a:t>
            </a:r>
            <a:r>
              <a:rPr lang="en-US" sz="2400" b="1" dirty="0" err="1"/>
              <a:t>pasen</a:t>
            </a:r>
            <a:r>
              <a:rPr lang="en-US" sz="2400" b="1" dirty="0"/>
              <a:t> (Whittaker, </a:t>
            </a:r>
            <a:r>
              <a:rPr lang="en-US" sz="2400" b="1" dirty="0" err="1"/>
              <a:t>Smolenski</a:t>
            </a:r>
            <a:r>
              <a:rPr lang="en-US" sz="2400" b="1" dirty="0"/>
              <a:t> &amp; Carson, 2000)</a:t>
            </a:r>
          </a:p>
          <a:p>
            <a:pPr marL="457200" indent="-457200">
              <a:buFont typeface="+mj-lt"/>
              <a:buAutoNum type="arabicPeriod" startAt="4"/>
            </a:pPr>
            <a:r>
              <a:rPr lang="en-US" sz="2400" b="1" dirty="0" err="1"/>
              <a:t>Dll</a:t>
            </a:r>
            <a:r>
              <a:rPr lang="en-US" sz="2400" b="1" dirty="0"/>
              <a:t>.</a:t>
            </a:r>
          </a:p>
        </p:txBody>
      </p:sp>
      <p:sp>
        <p:nvSpPr>
          <p:cNvPr id="6" name="Title 1">
            <a:extLst>
              <a:ext uri="{FF2B5EF4-FFF2-40B4-BE49-F238E27FC236}">
                <a16:creationId xmlns="" xmlns:a16="http://schemas.microsoft.com/office/drawing/2014/main" id="{E8FA26A3-91E0-45AF-BC93-68B8A489CA0B}"/>
              </a:ext>
            </a:extLst>
          </p:cNvPr>
          <p:cNvSpPr>
            <a:spLocks noGrp="1"/>
          </p:cNvSpPr>
          <p:nvPr>
            <p:ph type="title"/>
          </p:nvPr>
        </p:nvSpPr>
        <p:spPr>
          <a:xfrm>
            <a:off x="646111" y="452718"/>
            <a:ext cx="9404723" cy="1400530"/>
          </a:xfrm>
        </p:spPr>
        <p:txBody>
          <a:bodyPr/>
          <a:lstStyle/>
          <a:p>
            <a:r>
              <a:rPr lang="en-US" b="1" dirty="0" err="1">
                <a:solidFill>
                  <a:srgbClr val="FFC000"/>
                </a:solidFill>
              </a:rPr>
              <a:t>Penelitian</a:t>
            </a:r>
            <a:endParaRPr lang="en-US" b="1" dirty="0">
              <a:solidFill>
                <a:srgbClr val="FFC000"/>
              </a:solidFill>
            </a:endParaRPr>
          </a:p>
        </p:txBody>
      </p:sp>
    </p:spTree>
    <p:extLst>
      <p:ext uri="{BB962C8B-B14F-4D97-AF65-F5344CB8AC3E}">
        <p14:creationId xmlns:p14="http://schemas.microsoft.com/office/powerpoint/2010/main" val="339125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315442"/>
            <a:ext cx="8229600" cy="1947333"/>
          </a:xfrm>
        </p:spPr>
        <p:txBody>
          <a:bodyPr rtlCol="0">
            <a:noAutofit/>
          </a:bodyPr>
          <a:lstStyle/>
          <a:p>
            <a:pPr marL="0" indent="0" algn="just">
              <a:buNone/>
            </a:pPr>
            <a:r>
              <a:rPr lang="en-US" sz="2400" b="1" dirty="0">
                <a:solidFill>
                  <a:srgbClr val="0070C0"/>
                </a:solidFill>
              </a:rPr>
              <a:t>Nakes</a:t>
            </a:r>
            <a:r>
              <a:rPr lang="en-US" sz="2400" b="1" dirty="0"/>
              <a:t> </a:t>
            </a:r>
            <a:r>
              <a:rPr lang="en-US" sz="2400" dirty="0"/>
              <a:t>adlh setiap orang yg mengabdikan diri dlm bidang kesehatan serta memiliki pengetahuan dan/atau keterampilan melalui pendidikan di bidang kesehatan yg untuk jenis tertentu </a:t>
            </a:r>
            <a:r>
              <a:rPr lang="en-US" sz="2400" u="sng" dirty="0">
                <a:solidFill>
                  <a:srgbClr val="FF0000"/>
                </a:solidFill>
              </a:rPr>
              <a:t>memerlukan kewenangan </a:t>
            </a:r>
            <a:r>
              <a:rPr lang="en-US" sz="2400" dirty="0"/>
              <a:t>untuk melakukan upaya kesehatan.</a:t>
            </a:r>
            <a:endParaRPr lang="en-US" sz="2400" dirty="0">
              <a:solidFill>
                <a:schemeClr val="bg1"/>
              </a:solidFill>
            </a:endParaRPr>
          </a:p>
        </p:txBody>
      </p:sp>
      <p:sp>
        <p:nvSpPr>
          <p:cNvPr id="4" name="Slide Number Placeholder 3"/>
          <p:cNvSpPr>
            <a:spLocks noGrp="1"/>
          </p:cNvSpPr>
          <p:nvPr>
            <p:ph type="sldNum" sz="quarter" idx="12"/>
          </p:nvPr>
        </p:nvSpPr>
        <p:spPr/>
        <p:txBody>
          <a:bodyPr/>
          <a:lstStyle/>
          <a:p>
            <a:pPr>
              <a:defRPr/>
            </a:pPr>
            <a:fld id="{047E9BC4-F274-43AF-A468-7B872826DF92}" type="slidenum">
              <a:rPr lang="id-ID" smtClean="0"/>
              <a:pPr>
                <a:defRPr/>
              </a:pPr>
              <a:t>3</a:t>
            </a:fld>
            <a:endParaRPr lang="id-ID"/>
          </a:p>
        </p:txBody>
      </p:sp>
      <p:grpSp>
        <p:nvGrpSpPr>
          <p:cNvPr id="12" name="Group 11"/>
          <p:cNvGrpSpPr/>
          <p:nvPr/>
        </p:nvGrpSpPr>
        <p:grpSpPr>
          <a:xfrm>
            <a:off x="1524000" y="5949281"/>
            <a:ext cx="9144000" cy="765845"/>
            <a:chOff x="0" y="5949280"/>
            <a:chExt cx="9144000" cy="765845"/>
          </a:xfrm>
        </p:grpSpPr>
        <p:grpSp>
          <p:nvGrpSpPr>
            <p:cNvPr id="13" name="Group 6"/>
            <p:cNvGrpSpPr>
              <a:grpSpLocks/>
            </p:cNvGrpSpPr>
            <p:nvPr/>
          </p:nvGrpSpPr>
          <p:grpSpPr bwMode="auto">
            <a:xfrm>
              <a:off x="0" y="5949280"/>
              <a:ext cx="9144000" cy="765845"/>
              <a:chOff x="0" y="5786454"/>
              <a:chExt cx="9144000" cy="928670"/>
            </a:xfrm>
          </p:grpSpPr>
          <p:sp>
            <p:nvSpPr>
              <p:cNvPr id="15" name="TextBox 10"/>
              <p:cNvSpPr txBox="1">
                <a:spLocks noChangeArrowheads="1"/>
              </p:cNvSpPr>
              <p:nvPr/>
            </p:nvSpPr>
            <p:spPr bwMode="auto">
              <a:xfrm>
                <a:off x="0" y="6060065"/>
                <a:ext cx="9144000" cy="37321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n-US" sz="1400" b="1" dirty="0">
                    <a:solidFill>
                      <a:schemeClr val="tx1"/>
                    </a:solidFill>
                    <a:latin typeface="Calibri" pitchFamily="34" charset="0"/>
                  </a:rPr>
                  <a:t>                        Kementerian Kesehatan RI</a:t>
                </a:r>
              </a:p>
            </p:txBody>
          </p:sp>
          <p:pic>
            <p:nvPicPr>
              <p:cNvPr id="16" name="Picture 11" descr="LOGO DEPKES - BAKTI HUSADA.png"/>
              <p:cNvPicPr>
                <a:picLocks noChangeAspect="1"/>
              </p:cNvPicPr>
              <p:nvPr/>
            </p:nvPicPr>
            <p:blipFill>
              <a:blip r:embed="rId3" cstate="print"/>
              <a:srcRect/>
              <a:stretch>
                <a:fillRect/>
              </a:stretch>
            </p:blipFill>
            <p:spPr bwMode="auto">
              <a:xfrm>
                <a:off x="428596" y="5786454"/>
                <a:ext cx="543004" cy="928670"/>
              </a:xfrm>
              <a:prstGeom prst="rect">
                <a:avLst/>
              </a:prstGeom>
              <a:noFill/>
              <a:ln w="9525">
                <a:noFill/>
                <a:miter lim="800000"/>
                <a:headEnd/>
                <a:tailEnd/>
              </a:ln>
            </p:spPr>
          </p:pic>
        </p:grpSp>
        <p:sp>
          <p:nvSpPr>
            <p:cNvPr id="14" name="Rectangle 13"/>
            <p:cNvSpPr/>
            <p:nvPr/>
          </p:nvSpPr>
          <p:spPr>
            <a:xfrm>
              <a:off x="1184822" y="6453336"/>
              <a:ext cx="7203602" cy="14401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
        <p:nvSpPr>
          <p:cNvPr id="17" name="Content Placeholder 2"/>
          <p:cNvSpPr txBox="1">
            <a:spLocks/>
          </p:cNvSpPr>
          <p:nvPr/>
        </p:nvSpPr>
        <p:spPr bwMode="auto">
          <a:xfrm>
            <a:off x="2279576" y="3140969"/>
            <a:ext cx="7972946" cy="2952327"/>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600" b="1" dirty="0">
                <a:solidFill>
                  <a:srgbClr val="0070C0"/>
                </a:solidFill>
              </a:rPr>
              <a:t>Asisten Nakes </a:t>
            </a:r>
            <a:r>
              <a:rPr lang="en-US" sz="2600" dirty="0"/>
              <a:t>adlh setiap orang yg mengabdikan diri dalam bidang kesehatan serta </a:t>
            </a:r>
            <a:r>
              <a:rPr lang="en-US" sz="2600" u="sng" dirty="0">
                <a:solidFill>
                  <a:srgbClr val="FF0000"/>
                </a:solidFill>
              </a:rPr>
              <a:t>memiliki pengetahuan dan/atau keterampilan</a:t>
            </a:r>
            <a:r>
              <a:rPr lang="en-US" sz="2600" dirty="0">
                <a:solidFill>
                  <a:srgbClr val="FF0000"/>
                </a:solidFill>
              </a:rPr>
              <a:t> </a:t>
            </a:r>
            <a:r>
              <a:rPr lang="en-US" sz="2600" dirty="0"/>
              <a:t>melalui pendidikan bidang kesehatan </a:t>
            </a:r>
            <a:r>
              <a:rPr lang="en-US" sz="2600" u="sng" dirty="0">
                <a:solidFill>
                  <a:srgbClr val="FF0000"/>
                </a:solidFill>
              </a:rPr>
              <a:t>di bawah jenjang Diploma Tiga.</a:t>
            </a:r>
          </a:p>
          <a:p>
            <a:pPr marL="0" indent="0" algn="just">
              <a:buNone/>
            </a:pPr>
            <a:endParaRPr lang="en-US" sz="2600" u="sng" dirty="0">
              <a:solidFill>
                <a:srgbClr val="FF0000"/>
              </a:solidFill>
            </a:endParaRPr>
          </a:p>
          <a:p>
            <a:pPr marL="0" indent="0" algn="just">
              <a:buNone/>
            </a:pPr>
            <a:r>
              <a:rPr lang="en-US" sz="2600" b="1" dirty="0">
                <a:solidFill>
                  <a:srgbClr val="0070C0"/>
                </a:solidFill>
              </a:rPr>
              <a:t>Konsil Tenaga Kesehatan Indonesia </a:t>
            </a:r>
            <a:r>
              <a:rPr lang="en-US" sz="2600" dirty="0"/>
              <a:t>adalah lembaga yang melaksanakan tugas secara </a:t>
            </a:r>
            <a:r>
              <a:rPr lang="en-US" sz="2600" u="sng" dirty="0">
                <a:solidFill>
                  <a:srgbClr val="FF0000"/>
                </a:solidFill>
              </a:rPr>
              <a:t>independen</a:t>
            </a:r>
            <a:r>
              <a:rPr lang="en-US" sz="2600" dirty="0"/>
              <a:t> yg </a:t>
            </a:r>
            <a:r>
              <a:rPr lang="en-US" sz="2600" u="sng" dirty="0">
                <a:solidFill>
                  <a:srgbClr val="FF0000"/>
                </a:solidFill>
              </a:rPr>
              <a:t>terdiri atas konsil masing-masing tenaga kesehatan.</a:t>
            </a:r>
          </a:p>
          <a:p>
            <a:pPr marL="0" indent="0" algn="just">
              <a:buNone/>
            </a:pPr>
            <a:endParaRPr lang="en-US" sz="2400" u="sng" dirty="0">
              <a:solidFill>
                <a:srgbClr val="FF0000"/>
              </a:solidFill>
            </a:endParaRPr>
          </a:p>
        </p:txBody>
      </p:sp>
      <p:sp>
        <p:nvSpPr>
          <p:cNvPr id="2" name="TextBox 1"/>
          <p:cNvSpPr txBox="1"/>
          <p:nvPr/>
        </p:nvSpPr>
        <p:spPr>
          <a:xfrm>
            <a:off x="2006600" y="476673"/>
            <a:ext cx="4536504" cy="58477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3200" b="1" dirty="0"/>
              <a:t>Mari Kita Pahami </a:t>
            </a:r>
          </a:p>
        </p:txBody>
      </p:sp>
    </p:spTree>
    <p:extLst>
      <p:ext uri="{BB962C8B-B14F-4D97-AF65-F5344CB8AC3E}">
        <p14:creationId xmlns:p14="http://schemas.microsoft.com/office/powerpoint/2010/main" val="371437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6090"/>
          </a:xfrm>
        </p:spPr>
        <p:style>
          <a:lnRef idx="0">
            <a:schemeClr val="accent1"/>
          </a:lnRef>
          <a:fillRef idx="3">
            <a:schemeClr val="accent1"/>
          </a:fillRef>
          <a:effectRef idx="3">
            <a:schemeClr val="accent1"/>
          </a:effectRef>
          <a:fontRef idx="minor">
            <a:schemeClr val="lt1"/>
          </a:fontRef>
        </p:style>
        <p:txBody>
          <a:bodyPr/>
          <a:lstStyle/>
          <a:p>
            <a:r>
              <a:rPr lang="en-US" dirty="0"/>
              <a:t>Tenaga di Bidang Kesehatan</a:t>
            </a:r>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047E9BC4-F274-43AF-A468-7B872826DF92}" type="slidenum">
              <a:rPr lang="id-ID" smtClean="0"/>
              <a:pPr>
                <a:defRPr/>
              </a:pPr>
              <a:t>4</a:t>
            </a:fld>
            <a:endParaRPr lang="id-ID"/>
          </a:p>
        </p:txBody>
      </p:sp>
      <p:grpSp>
        <p:nvGrpSpPr>
          <p:cNvPr id="5" name="Group 4"/>
          <p:cNvGrpSpPr/>
          <p:nvPr/>
        </p:nvGrpSpPr>
        <p:grpSpPr>
          <a:xfrm>
            <a:off x="1524000" y="5949281"/>
            <a:ext cx="9144000" cy="765845"/>
            <a:chOff x="0" y="5949280"/>
            <a:chExt cx="9144000" cy="765845"/>
          </a:xfrm>
        </p:grpSpPr>
        <p:grpSp>
          <p:nvGrpSpPr>
            <p:cNvPr id="6" name="Group 6"/>
            <p:cNvGrpSpPr>
              <a:grpSpLocks/>
            </p:cNvGrpSpPr>
            <p:nvPr/>
          </p:nvGrpSpPr>
          <p:grpSpPr bwMode="auto">
            <a:xfrm>
              <a:off x="0" y="5949280"/>
              <a:ext cx="9144000" cy="765845"/>
              <a:chOff x="0" y="5786454"/>
              <a:chExt cx="9144000" cy="928670"/>
            </a:xfrm>
          </p:grpSpPr>
          <p:sp>
            <p:nvSpPr>
              <p:cNvPr id="8" name="TextBox 10"/>
              <p:cNvSpPr txBox="1">
                <a:spLocks noChangeArrowheads="1"/>
              </p:cNvSpPr>
              <p:nvPr/>
            </p:nvSpPr>
            <p:spPr bwMode="auto">
              <a:xfrm>
                <a:off x="0" y="6060065"/>
                <a:ext cx="9144000" cy="37321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n-US" sz="1400" b="1" dirty="0">
                    <a:solidFill>
                      <a:schemeClr val="tx1"/>
                    </a:solidFill>
                    <a:latin typeface="Calibri" pitchFamily="34" charset="0"/>
                  </a:rPr>
                  <a:t>                        Kementerian Kesehatan RI</a:t>
                </a:r>
              </a:p>
            </p:txBody>
          </p:sp>
          <p:pic>
            <p:nvPicPr>
              <p:cNvPr id="9" name="Picture 11" descr="LOGO DEPKES - BAKTI HUSADA.png"/>
              <p:cNvPicPr>
                <a:picLocks noChangeAspect="1"/>
              </p:cNvPicPr>
              <p:nvPr/>
            </p:nvPicPr>
            <p:blipFill>
              <a:blip r:embed="rId7" cstate="print"/>
              <a:srcRect/>
              <a:stretch>
                <a:fillRect/>
              </a:stretch>
            </p:blipFill>
            <p:spPr bwMode="auto">
              <a:xfrm>
                <a:off x="428596" y="5786454"/>
                <a:ext cx="543004" cy="928670"/>
              </a:xfrm>
              <a:prstGeom prst="rect">
                <a:avLst/>
              </a:prstGeom>
              <a:noFill/>
              <a:ln w="9525">
                <a:noFill/>
                <a:miter lim="800000"/>
                <a:headEnd/>
                <a:tailEnd/>
              </a:ln>
            </p:spPr>
          </p:pic>
        </p:grpSp>
        <p:sp>
          <p:nvSpPr>
            <p:cNvPr id="7" name="Rectangle 6"/>
            <p:cNvSpPr/>
            <p:nvPr/>
          </p:nvSpPr>
          <p:spPr>
            <a:xfrm>
              <a:off x="1184822" y="6453336"/>
              <a:ext cx="7203602" cy="14401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1374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57656"/>
          </a:xfrm>
        </p:spPr>
        <p:style>
          <a:lnRef idx="0">
            <a:schemeClr val="accent1"/>
          </a:lnRef>
          <a:fillRef idx="3">
            <a:schemeClr val="accent1"/>
          </a:fillRef>
          <a:effectRef idx="3">
            <a:schemeClr val="accent1"/>
          </a:effectRef>
          <a:fontRef idx="minor">
            <a:schemeClr val="lt1"/>
          </a:fontRef>
        </p:style>
        <p:txBody>
          <a:bodyPr/>
          <a:lstStyle/>
          <a:p>
            <a:r>
              <a:rPr lang="en-US" dirty="0"/>
              <a:t>Tenaga Kesehatan (Nakes)</a:t>
            </a:r>
          </a:p>
        </p:txBody>
      </p:sp>
      <p:sp>
        <p:nvSpPr>
          <p:cNvPr id="3" name="Slide Number Placeholder 2"/>
          <p:cNvSpPr>
            <a:spLocks noGrp="1"/>
          </p:cNvSpPr>
          <p:nvPr>
            <p:ph type="sldNum" sz="quarter" idx="12"/>
          </p:nvPr>
        </p:nvSpPr>
        <p:spPr/>
        <p:txBody>
          <a:bodyPr/>
          <a:lstStyle/>
          <a:p>
            <a:pPr>
              <a:defRPr/>
            </a:pPr>
            <a:fld id="{047E9BC4-F274-43AF-A468-7B872826DF92}" type="slidenum">
              <a:rPr lang="id-ID" smtClean="0"/>
              <a:pPr>
                <a:defRPr/>
              </a:pPr>
              <a:t>5</a:t>
            </a:fld>
            <a:endParaRPr lang="id-ID"/>
          </a:p>
        </p:txBody>
      </p:sp>
      <p:sp>
        <p:nvSpPr>
          <p:cNvPr id="6" name="TextBox 5"/>
          <p:cNvSpPr txBox="1"/>
          <p:nvPr/>
        </p:nvSpPr>
        <p:spPr>
          <a:xfrm>
            <a:off x="2351584" y="1484784"/>
            <a:ext cx="7560840" cy="677108"/>
          </a:xfrm>
          <a:prstGeom prst="rect">
            <a:avLst/>
          </a:prstGeom>
          <a:noFill/>
        </p:spPr>
        <p:txBody>
          <a:bodyPr wrap="square" rtlCol="0">
            <a:spAutoFit/>
          </a:bodyPr>
          <a:lstStyle/>
          <a:p>
            <a:pPr algn="ctr"/>
            <a:endParaRPr lang="en-US" sz="2000" dirty="0"/>
          </a:p>
          <a:p>
            <a:endParaRPr lang="en-US" dirty="0"/>
          </a:p>
        </p:txBody>
      </p:sp>
      <p:graphicFrame>
        <p:nvGraphicFramePr>
          <p:cNvPr id="9" name="Diagram 8"/>
          <p:cNvGraphicFramePr/>
          <p:nvPr>
            <p:extLst/>
          </p:nvPr>
        </p:nvGraphicFramePr>
        <p:xfrm>
          <a:off x="2639616" y="1417639"/>
          <a:ext cx="6768752" cy="4284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ounded Rectangle 9"/>
          <p:cNvSpPr/>
          <p:nvPr/>
        </p:nvSpPr>
        <p:spPr>
          <a:xfrm>
            <a:off x="2135560" y="1484784"/>
            <a:ext cx="4608512" cy="458702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457200" indent="-457200">
              <a:buFont typeface="+mj-lt"/>
              <a:buAutoNum type="arabicPeriod"/>
            </a:pPr>
            <a:r>
              <a:rPr lang="en-US" sz="2000" dirty="0"/>
              <a:t>Tenaga Medis</a:t>
            </a:r>
          </a:p>
          <a:p>
            <a:pPr marL="457200" indent="-457200">
              <a:buFont typeface="+mj-lt"/>
              <a:buAutoNum type="arabicPeriod"/>
            </a:pPr>
            <a:r>
              <a:rPr lang="en-US" sz="2000" dirty="0"/>
              <a:t>Tenaga Psikologi Klinis</a:t>
            </a:r>
          </a:p>
          <a:p>
            <a:pPr marL="457200" indent="-457200">
              <a:buFont typeface="+mj-lt"/>
              <a:buAutoNum type="arabicPeriod"/>
            </a:pPr>
            <a:r>
              <a:rPr lang="en-US" sz="2000" dirty="0"/>
              <a:t>Tenaga Keperawatan</a:t>
            </a:r>
          </a:p>
          <a:p>
            <a:pPr marL="457200" indent="-457200">
              <a:buFont typeface="+mj-lt"/>
              <a:buAutoNum type="arabicPeriod"/>
            </a:pPr>
            <a:r>
              <a:rPr lang="en-US" sz="2000" dirty="0"/>
              <a:t>Tenaga Kebidanan</a:t>
            </a:r>
          </a:p>
          <a:p>
            <a:pPr marL="457200" indent="-457200">
              <a:buFont typeface="+mj-lt"/>
              <a:buAutoNum type="arabicPeriod"/>
            </a:pPr>
            <a:r>
              <a:rPr lang="en-US" sz="2000" dirty="0"/>
              <a:t>Tenaga Kefarmasian</a:t>
            </a:r>
          </a:p>
          <a:p>
            <a:pPr marL="457200" indent="-457200">
              <a:buFont typeface="+mj-lt"/>
              <a:buAutoNum type="arabicPeriod"/>
            </a:pPr>
            <a:r>
              <a:rPr lang="en-US" sz="2000" dirty="0"/>
              <a:t>Tenaga Kesehatan Masyarakat</a:t>
            </a:r>
          </a:p>
          <a:p>
            <a:pPr marL="457200" indent="-457200">
              <a:buFont typeface="+mj-lt"/>
              <a:buAutoNum type="arabicPeriod"/>
            </a:pPr>
            <a:r>
              <a:rPr lang="en-US" sz="2000" dirty="0"/>
              <a:t>Tenaga Kesehatan Lingkungan</a:t>
            </a:r>
          </a:p>
          <a:p>
            <a:pPr marL="457200" indent="-457200">
              <a:buFont typeface="+mj-lt"/>
              <a:buAutoNum type="arabicPeriod"/>
            </a:pPr>
            <a:r>
              <a:rPr lang="en-US" sz="2000" dirty="0"/>
              <a:t>Tenaga Gizi</a:t>
            </a:r>
          </a:p>
          <a:p>
            <a:pPr marL="457200" indent="-457200">
              <a:buFont typeface="+mj-lt"/>
              <a:buAutoNum type="arabicPeriod"/>
            </a:pPr>
            <a:r>
              <a:rPr lang="en-US" sz="2000" dirty="0"/>
              <a:t>Tenaga Keterapian Fisik</a:t>
            </a:r>
          </a:p>
          <a:p>
            <a:pPr marL="457200" indent="-457200">
              <a:buFont typeface="+mj-lt"/>
              <a:buAutoNum type="arabicPeriod"/>
            </a:pPr>
            <a:r>
              <a:rPr lang="en-US" sz="2000" dirty="0"/>
              <a:t>Tenaga Keteknisian Medistenaga</a:t>
            </a:r>
          </a:p>
          <a:p>
            <a:pPr marL="457200" indent="-457200">
              <a:buFont typeface="+mj-lt"/>
              <a:buAutoNum type="arabicPeriod"/>
            </a:pPr>
            <a:r>
              <a:rPr lang="en-US" sz="2000" dirty="0"/>
              <a:t>Teknik Biomedika</a:t>
            </a:r>
          </a:p>
          <a:p>
            <a:pPr marL="457200" indent="-457200">
              <a:buFont typeface="+mj-lt"/>
              <a:buAutoNum type="arabicPeriod"/>
            </a:pPr>
            <a:r>
              <a:rPr lang="en-US" sz="2000" dirty="0"/>
              <a:t>Tenaga Kesehatan Tradisional</a:t>
            </a:r>
          </a:p>
          <a:p>
            <a:pPr marL="457200" indent="-457200">
              <a:buFont typeface="+mj-lt"/>
              <a:buAutoNum type="arabicPeriod"/>
            </a:pPr>
            <a:r>
              <a:rPr lang="en-US" sz="2000" dirty="0"/>
              <a:t>Tenaga Kesehatan Lain.</a:t>
            </a:r>
          </a:p>
        </p:txBody>
      </p:sp>
      <p:sp>
        <p:nvSpPr>
          <p:cNvPr id="11" name="Oval 10"/>
          <p:cNvSpPr/>
          <p:nvPr/>
        </p:nvSpPr>
        <p:spPr>
          <a:xfrm>
            <a:off x="6312024" y="2636912"/>
            <a:ext cx="3168352" cy="2952328"/>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a:solidFill>
                  <a:schemeClr val="tx1"/>
                </a:solidFill>
              </a:rPr>
              <a:t>Kualifikasi minimum </a:t>
            </a:r>
          </a:p>
          <a:p>
            <a:pPr algn="ctr"/>
            <a:r>
              <a:rPr lang="en-US" sz="2400" dirty="0">
                <a:solidFill>
                  <a:schemeClr val="tx1"/>
                </a:solidFill>
              </a:rPr>
              <a:t>Diploma Tiga, kecuali tenaga medis.</a:t>
            </a:r>
          </a:p>
          <a:p>
            <a:pPr algn="ctr"/>
            <a:endParaRPr lang="en-US" dirty="0"/>
          </a:p>
        </p:txBody>
      </p:sp>
      <p:grpSp>
        <p:nvGrpSpPr>
          <p:cNvPr id="7" name="Group 6"/>
          <p:cNvGrpSpPr/>
          <p:nvPr/>
        </p:nvGrpSpPr>
        <p:grpSpPr>
          <a:xfrm>
            <a:off x="1524000" y="5949281"/>
            <a:ext cx="9144000" cy="765845"/>
            <a:chOff x="0" y="5949280"/>
            <a:chExt cx="9144000" cy="765845"/>
          </a:xfrm>
        </p:grpSpPr>
        <p:grpSp>
          <p:nvGrpSpPr>
            <p:cNvPr id="8" name="Group 6"/>
            <p:cNvGrpSpPr>
              <a:grpSpLocks/>
            </p:cNvGrpSpPr>
            <p:nvPr/>
          </p:nvGrpSpPr>
          <p:grpSpPr bwMode="auto">
            <a:xfrm>
              <a:off x="0" y="5949280"/>
              <a:ext cx="9144000" cy="765845"/>
              <a:chOff x="0" y="5786454"/>
              <a:chExt cx="9144000" cy="928670"/>
            </a:xfrm>
          </p:grpSpPr>
          <p:sp>
            <p:nvSpPr>
              <p:cNvPr id="13" name="TextBox 10"/>
              <p:cNvSpPr txBox="1">
                <a:spLocks noChangeArrowheads="1"/>
              </p:cNvSpPr>
              <p:nvPr/>
            </p:nvSpPr>
            <p:spPr bwMode="auto">
              <a:xfrm>
                <a:off x="0" y="6060065"/>
                <a:ext cx="9144000" cy="37321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n-US" sz="1400" b="1" dirty="0">
                    <a:solidFill>
                      <a:schemeClr val="tx1"/>
                    </a:solidFill>
                    <a:latin typeface="Calibri" pitchFamily="34" charset="0"/>
                  </a:rPr>
                  <a:t>                        Kementerian Kesehatan RI</a:t>
                </a:r>
              </a:p>
            </p:txBody>
          </p:sp>
          <p:pic>
            <p:nvPicPr>
              <p:cNvPr id="14" name="Picture 11" descr="LOGO DEPKES - BAKTI HUSADA.png"/>
              <p:cNvPicPr>
                <a:picLocks noChangeAspect="1"/>
              </p:cNvPicPr>
              <p:nvPr/>
            </p:nvPicPr>
            <p:blipFill>
              <a:blip r:embed="rId7" cstate="print"/>
              <a:srcRect/>
              <a:stretch>
                <a:fillRect/>
              </a:stretch>
            </p:blipFill>
            <p:spPr bwMode="auto">
              <a:xfrm>
                <a:off x="428596" y="5786454"/>
                <a:ext cx="543004" cy="928670"/>
              </a:xfrm>
              <a:prstGeom prst="rect">
                <a:avLst/>
              </a:prstGeom>
              <a:noFill/>
              <a:ln w="9525">
                <a:noFill/>
                <a:miter lim="800000"/>
                <a:headEnd/>
                <a:tailEnd/>
              </a:ln>
            </p:spPr>
          </p:pic>
        </p:grpSp>
        <p:sp>
          <p:nvSpPr>
            <p:cNvPr id="12" name="Rectangle 11"/>
            <p:cNvSpPr/>
            <p:nvPr/>
          </p:nvSpPr>
          <p:spPr>
            <a:xfrm>
              <a:off x="1184822" y="6453336"/>
              <a:ext cx="7203602" cy="14401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04070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81200" y="274638"/>
            <a:ext cx="8229600" cy="857656"/>
          </a:xfrm>
        </p:spPr>
        <p:style>
          <a:lnRef idx="0">
            <a:schemeClr val="accent1"/>
          </a:lnRef>
          <a:fillRef idx="3">
            <a:schemeClr val="accent1"/>
          </a:fillRef>
          <a:effectRef idx="3">
            <a:schemeClr val="accent1"/>
          </a:effectRef>
          <a:fontRef idx="minor">
            <a:schemeClr val="lt1"/>
          </a:fontRef>
        </p:style>
        <p:txBody>
          <a:bodyPr/>
          <a:lstStyle/>
          <a:p>
            <a:r>
              <a:rPr lang="en-US"/>
              <a:t>Asisten </a:t>
            </a:r>
            <a:r>
              <a:rPr lang="en-US" dirty="0"/>
              <a:t>Tenaga Kesehatan</a:t>
            </a:r>
          </a:p>
        </p:txBody>
      </p:sp>
      <p:sp>
        <p:nvSpPr>
          <p:cNvPr id="3" name="Content Placeholder 2"/>
          <p:cNvSpPr>
            <a:spLocks noGrp="1"/>
          </p:cNvSpPr>
          <p:nvPr>
            <p:ph idx="1"/>
          </p:nvPr>
        </p:nvSpPr>
        <p:spPr>
          <a:xfrm>
            <a:off x="6240016" y="2132857"/>
            <a:ext cx="3528392" cy="3597765"/>
          </a:xfrm>
        </p:spPr>
        <p:style>
          <a:lnRef idx="0">
            <a:schemeClr val="accent3"/>
          </a:lnRef>
          <a:fillRef idx="3">
            <a:schemeClr val="accent3"/>
          </a:fillRef>
          <a:effectRef idx="3">
            <a:schemeClr val="accent3"/>
          </a:effectRef>
          <a:fontRef idx="minor">
            <a:schemeClr val="lt1"/>
          </a:fontRef>
        </p:style>
        <p:txBody>
          <a:bodyPr/>
          <a:lstStyle/>
          <a:p>
            <a:endParaRPr lang="en-US" sz="2400" dirty="0">
              <a:solidFill>
                <a:sysClr val="windowText" lastClr="000000"/>
              </a:solidFill>
            </a:endParaRPr>
          </a:p>
          <a:p>
            <a:r>
              <a:rPr lang="en-US" sz="2400" dirty="0">
                <a:solidFill>
                  <a:sysClr val="windowText" lastClr="000000"/>
                </a:solidFill>
              </a:rPr>
              <a:t>Kualifikasi minimum pendidikan menengah di bidang kesehatan</a:t>
            </a:r>
          </a:p>
          <a:p>
            <a:r>
              <a:rPr lang="en-US" sz="2400" dirty="0">
                <a:solidFill>
                  <a:sysClr val="windowText" lastClr="000000"/>
                </a:solidFill>
              </a:rPr>
              <a:t>Bekerja di bawah supervisi tenaga kesehatan</a:t>
            </a:r>
          </a:p>
        </p:txBody>
      </p:sp>
      <p:sp>
        <p:nvSpPr>
          <p:cNvPr id="2" name="Slide Number Placeholder 1"/>
          <p:cNvSpPr>
            <a:spLocks noGrp="1"/>
          </p:cNvSpPr>
          <p:nvPr>
            <p:ph type="sldNum" sz="quarter" idx="12"/>
          </p:nvPr>
        </p:nvSpPr>
        <p:spPr/>
        <p:txBody>
          <a:bodyPr/>
          <a:lstStyle/>
          <a:p>
            <a:pPr>
              <a:defRPr/>
            </a:pPr>
            <a:fld id="{047E9BC4-F274-43AF-A468-7B872826DF92}" type="slidenum">
              <a:rPr lang="id-ID" smtClean="0"/>
              <a:pPr>
                <a:defRPr/>
              </a:pPr>
              <a:t>6</a:t>
            </a:fld>
            <a:endParaRPr lang="id-ID"/>
          </a:p>
        </p:txBody>
      </p:sp>
      <p:sp>
        <p:nvSpPr>
          <p:cNvPr id="6" name="Oval 5"/>
          <p:cNvSpPr/>
          <p:nvPr/>
        </p:nvSpPr>
        <p:spPr>
          <a:xfrm>
            <a:off x="2207568" y="2456892"/>
            <a:ext cx="3096344" cy="1800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a:t>Asisten Tenaga Kesehatan</a:t>
            </a:r>
          </a:p>
        </p:txBody>
      </p:sp>
      <p:sp>
        <p:nvSpPr>
          <p:cNvPr id="8" name="Striped Right Arrow 7"/>
          <p:cNvSpPr/>
          <p:nvPr/>
        </p:nvSpPr>
        <p:spPr>
          <a:xfrm>
            <a:off x="4871864" y="3356992"/>
            <a:ext cx="1224136" cy="1656184"/>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grpSp>
        <p:nvGrpSpPr>
          <p:cNvPr id="7" name="Group 6"/>
          <p:cNvGrpSpPr/>
          <p:nvPr/>
        </p:nvGrpSpPr>
        <p:grpSpPr>
          <a:xfrm>
            <a:off x="1524000" y="5949281"/>
            <a:ext cx="9144000" cy="765845"/>
            <a:chOff x="0" y="5949280"/>
            <a:chExt cx="9144000" cy="765845"/>
          </a:xfrm>
        </p:grpSpPr>
        <p:grpSp>
          <p:nvGrpSpPr>
            <p:cNvPr id="9" name="Group 6"/>
            <p:cNvGrpSpPr>
              <a:grpSpLocks/>
            </p:cNvGrpSpPr>
            <p:nvPr/>
          </p:nvGrpSpPr>
          <p:grpSpPr bwMode="auto">
            <a:xfrm>
              <a:off x="0" y="5949280"/>
              <a:ext cx="9144000" cy="765845"/>
              <a:chOff x="0" y="5786454"/>
              <a:chExt cx="9144000" cy="928670"/>
            </a:xfrm>
          </p:grpSpPr>
          <p:sp>
            <p:nvSpPr>
              <p:cNvPr id="11" name="TextBox 10"/>
              <p:cNvSpPr txBox="1">
                <a:spLocks noChangeArrowheads="1"/>
              </p:cNvSpPr>
              <p:nvPr/>
            </p:nvSpPr>
            <p:spPr bwMode="auto">
              <a:xfrm>
                <a:off x="0" y="6060065"/>
                <a:ext cx="9144000" cy="37321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n-US" sz="1400" b="1" dirty="0">
                    <a:solidFill>
                      <a:schemeClr val="tx1"/>
                    </a:solidFill>
                    <a:latin typeface="Calibri" pitchFamily="34" charset="0"/>
                  </a:rPr>
                  <a:t>                        Kementerian Kesehatan RI</a:t>
                </a:r>
              </a:p>
            </p:txBody>
          </p:sp>
          <p:pic>
            <p:nvPicPr>
              <p:cNvPr id="12" name="Picture 11" descr="LOGO DEPKES - BAKTI HUSADA.png"/>
              <p:cNvPicPr>
                <a:picLocks noChangeAspect="1"/>
              </p:cNvPicPr>
              <p:nvPr/>
            </p:nvPicPr>
            <p:blipFill>
              <a:blip r:embed="rId2" cstate="print"/>
              <a:srcRect/>
              <a:stretch>
                <a:fillRect/>
              </a:stretch>
            </p:blipFill>
            <p:spPr bwMode="auto">
              <a:xfrm>
                <a:off x="428596" y="5786454"/>
                <a:ext cx="543004" cy="928670"/>
              </a:xfrm>
              <a:prstGeom prst="rect">
                <a:avLst/>
              </a:prstGeom>
              <a:noFill/>
              <a:ln w="9525">
                <a:noFill/>
                <a:miter lim="800000"/>
                <a:headEnd/>
                <a:tailEnd/>
              </a:ln>
            </p:spPr>
          </p:pic>
        </p:grpSp>
        <p:sp>
          <p:nvSpPr>
            <p:cNvPr id="10" name="Rectangle 9"/>
            <p:cNvSpPr/>
            <p:nvPr/>
          </p:nvSpPr>
          <p:spPr>
            <a:xfrm>
              <a:off x="1184822" y="6453336"/>
              <a:ext cx="7203602" cy="14401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48663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6090"/>
          </a:xfrm>
        </p:spPr>
        <p:style>
          <a:lnRef idx="0">
            <a:schemeClr val="accent4"/>
          </a:lnRef>
          <a:fillRef idx="3">
            <a:schemeClr val="accent4"/>
          </a:fillRef>
          <a:effectRef idx="3">
            <a:schemeClr val="accent4"/>
          </a:effectRef>
          <a:fontRef idx="minor">
            <a:schemeClr val="lt1"/>
          </a:fontRef>
        </p:style>
        <p:txBody>
          <a:bodyPr/>
          <a:lstStyle/>
          <a:p>
            <a:r>
              <a:rPr lang="en-US" dirty="0"/>
              <a:t>Pengembangan Tenaga Kesehatan</a:t>
            </a:r>
          </a:p>
        </p:txBody>
      </p:sp>
      <p:sp>
        <p:nvSpPr>
          <p:cNvPr id="3" name="Slide Number Placeholder 2"/>
          <p:cNvSpPr>
            <a:spLocks noGrp="1"/>
          </p:cNvSpPr>
          <p:nvPr>
            <p:ph type="sldNum" sz="quarter" idx="12"/>
          </p:nvPr>
        </p:nvSpPr>
        <p:spPr/>
        <p:txBody>
          <a:bodyPr/>
          <a:lstStyle/>
          <a:p>
            <a:pPr>
              <a:defRPr/>
            </a:pPr>
            <a:fld id="{047E9BC4-F274-43AF-A468-7B872826DF92}" type="slidenum">
              <a:rPr lang="id-ID" smtClean="0"/>
              <a:pPr>
                <a:defRPr/>
              </a:pPr>
              <a:t>7</a:t>
            </a:fld>
            <a:endParaRPr lang="id-ID"/>
          </a:p>
        </p:txBody>
      </p:sp>
      <p:sp>
        <p:nvSpPr>
          <p:cNvPr id="4" name="Rounded Rectangle 3"/>
          <p:cNvSpPr/>
          <p:nvPr/>
        </p:nvSpPr>
        <p:spPr>
          <a:xfrm>
            <a:off x="1847528" y="2060848"/>
            <a:ext cx="2736304" cy="331236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dirty="0">
                <a:solidFill>
                  <a:schemeClr val="tx1"/>
                </a:solidFill>
              </a:rPr>
              <a:t>Kepala daerah dan pimpinan Fasyankes bertanggung jawab atas pemberian kesempatan (pengembangan)</a:t>
            </a:r>
          </a:p>
          <a:p>
            <a:pPr algn="ctr"/>
            <a:endParaRPr lang="en-US" dirty="0"/>
          </a:p>
        </p:txBody>
      </p:sp>
      <p:sp>
        <p:nvSpPr>
          <p:cNvPr id="5" name="Rounded Rectangle 4"/>
          <p:cNvSpPr/>
          <p:nvPr/>
        </p:nvSpPr>
        <p:spPr>
          <a:xfrm>
            <a:off x="5195900" y="2060848"/>
            <a:ext cx="2304256" cy="331236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US" b="1" dirty="0">
                <a:solidFill>
                  <a:srgbClr val="FF0000"/>
                </a:solidFill>
              </a:rPr>
              <a:t>Melalui : </a:t>
            </a:r>
          </a:p>
          <a:p>
            <a:pPr algn="ctr"/>
            <a:r>
              <a:rPr lang="en-US" sz="2000" b="1" dirty="0">
                <a:solidFill>
                  <a:schemeClr val="tx1"/>
                </a:solidFill>
              </a:rPr>
              <a:t>pendidikan dan pelatihan serta kesinambungan dlm menjalankan praktik</a:t>
            </a:r>
          </a:p>
        </p:txBody>
      </p:sp>
      <p:sp>
        <p:nvSpPr>
          <p:cNvPr id="6" name="Oval 5"/>
          <p:cNvSpPr/>
          <p:nvPr/>
        </p:nvSpPr>
        <p:spPr>
          <a:xfrm>
            <a:off x="7968209" y="2475022"/>
            <a:ext cx="2461703" cy="226850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000" b="1" dirty="0">
                <a:solidFill>
                  <a:schemeClr val="tx1"/>
                </a:solidFill>
              </a:rPr>
              <a:t>Meningkatkan mutu dan karier</a:t>
            </a:r>
          </a:p>
        </p:txBody>
      </p:sp>
      <p:sp>
        <p:nvSpPr>
          <p:cNvPr id="9" name="Right Arrow 8"/>
          <p:cNvSpPr/>
          <p:nvPr/>
        </p:nvSpPr>
        <p:spPr>
          <a:xfrm>
            <a:off x="4691844" y="3212976"/>
            <a:ext cx="360040" cy="86409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Right Arrow 9"/>
          <p:cNvSpPr/>
          <p:nvPr/>
        </p:nvSpPr>
        <p:spPr>
          <a:xfrm>
            <a:off x="7608168" y="3177226"/>
            <a:ext cx="504056" cy="86409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1869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B40D8A-6BF2-49FF-8A03-BC8D2125A294}"/>
              </a:ext>
            </a:extLst>
          </p:cNvPr>
          <p:cNvSpPr>
            <a:spLocks noGrp="1"/>
          </p:cNvSpPr>
          <p:nvPr>
            <p:ph type="ctrTitle"/>
          </p:nvPr>
        </p:nvSpPr>
        <p:spPr/>
        <p:txBody>
          <a:bodyPr>
            <a:normAutofit fontScale="90000"/>
          </a:bodyPr>
          <a:lstStyle/>
          <a:p>
            <a:r>
              <a:rPr lang="en-US" dirty="0"/>
              <a:t>PENGEMBANGAN JENJANG KARIR PROFESSIONAL PERAWAT KLINIK</a:t>
            </a:r>
          </a:p>
        </p:txBody>
      </p:sp>
      <p:sp>
        <p:nvSpPr>
          <p:cNvPr id="3" name="Subtitle 2">
            <a:extLst>
              <a:ext uri="{FF2B5EF4-FFF2-40B4-BE49-F238E27FC236}">
                <a16:creationId xmlns="" xmlns:a16="http://schemas.microsoft.com/office/drawing/2014/main" id="{5B21ABF5-C1CE-4D6D-8804-D3B6B86F815E}"/>
              </a:ext>
            </a:extLst>
          </p:cNvPr>
          <p:cNvSpPr>
            <a:spLocks noGrp="1"/>
          </p:cNvSpPr>
          <p:nvPr>
            <p:ph type="subTitle" idx="1"/>
          </p:nvPr>
        </p:nvSpPr>
        <p:spPr/>
        <p:txBody>
          <a:bodyPr/>
          <a:lstStyle/>
          <a:p>
            <a:r>
              <a:rPr lang="en-US" dirty="0" err="1"/>
              <a:t>Peraturan</a:t>
            </a:r>
            <a:r>
              <a:rPr lang="en-US" dirty="0"/>
              <a:t> Menteri </a:t>
            </a:r>
            <a:r>
              <a:rPr lang="en-US" dirty="0" err="1"/>
              <a:t>Kesehatan</a:t>
            </a:r>
            <a:r>
              <a:rPr lang="en-US" dirty="0"/>
              <a:t> </a:t>
            </a:r>
            <a:r>
              <a:rPr lang="en-US" dirty="0" err="1"/>
              <a:t>Nomor</a:t>
            </a:r>
            <a:r>
              <a:rPr lang="en-US" dirty="0"/>
              <a:t> 40 </a:t>
            </a:r>
            <a:r>
              <a:rPr lang="en-US" dirty="0" err="1"/>
              <a:t>Tahun</a:t>
            </a:r>
            <a:r>
              <a:rPr lang="en-US" dirty="0"/>
              <a:t> 2017</a:t>
            </a:r>
          </a:p>
          <a:p>
            <a:r>
              <a:rPr lang="en-US" dirty="0"/>
              <a:t>( 25 </a:t>
            </a:r>
            <a:r>
              <a:rPr lang="en-US" dirty="0" err="1"/>
              <a:t>Juli</a:t>
            </a:r>
            <a:r>
              <a:rPr lang="en-US" dirty="0"/>
              <a:t> 2017 ).</a:t>
            </a:r>
          </a:p>
        </p:txBody>
      </p:sp>
    </p:spTree>
    <p:extLst>
      <p:ext uri="{BB962C8B-B14F-4D97-AF65-F5344CB8AC3E}">
        <p14:creationId xmlns:p14="http://schemas.microsoft.com/office/powerpoint/2010/main" val="342661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52209B-79C2-4F51-92D9-232D3F762C8B}"/>
              </a:ext>
            </a:extLst>
          </p:cNvPr>
          <p:cNvSpPr>
            <a:spLocks noGrp="1"/>
          </p:cNvSpPr>
          <p:nvPr>
            <p:ph type="title"/>
          </p:nvPr>
        </p:nvSpPr>
        <p:spPr>
          <a:xfrm>
            <a:off x="1484310" y="190499"/>
            <a:ext cx="10018713" cy="1752599"/>
          </a:xfrm>
        </p:spPr>
        <p:txBody>
          <a:bodyPr/>
          <a:lstStyle/>
          <a:p>
            <a:r>
              <a:rPr lang="en-US" dirty="0" err="1"/>
              <a:t>Menimbang</a:t>
            </a:r>
            <a:r>
              <a:rPr lang="en-US" dirty="0"/>
              <a:t>: </a:t>
            </a:r>
            <a:r>
              <a:rPr lang="en-US" dirty="0" err="1"/>
              <a:t>bahwa</a:t>
            </a:r>
            <a:endParaRPr lang="en-US" dirty="0"/>
          </a:p>
        </p:txBody>
      </p:sp>
      <p:sp>
        <p:nvSpPr>
          <p:cNvPr id="3" name="Content Placeholder 2">
            <a:extLst>
              <a:ext uri="{FF2B5EF4-FFF2-40B4-BE49-F238E27FC236}">
                <a16:creationId xmlns="" xmlns:a16="http://schemas.microsoft.com/office/drawing/2014/main" id="{08347BD6-C1D1-488D-9AB0-4DB282BE9A67}"/>
              </a:ext>
            </a:extLst>
          </p:cNvPr>
          <p:cNvSpPr>
            <a:spLocks noGrp="1"/>
          </p:cNvSpPr>
          <p:nvPr>
            <p:ph idx="1"/>
          </p:nvPr>
        </p:nvSpPr>
        <p:spPr>
          <a:xfrm>
            <a:off x="1484310" y="1366684"/>
            <a:ext cx="10018713" cy="4424517"/>
          </a:xfrm>
        </p:spPr>
        <p:txBody>
          <a:bodyPr>
            <a:normAutofit fontScale="92500" lnSpcReduction="10000"/>
          </a:bodyPr>
          <a:lstStyle/>
          <a:p>
            <a:pPr marL="0" indent="0">
              <a:buNone/>
            </a:pPr>
            <a:endParaRPr lang="en-US" sz="3200" dirty="0"/>
          </a:p>
          <a:p>
            <a:pPr marL="514350" indent="-514350">
              <a:buAutoNum type="arabicPeriod"/>
            </a:pPr>
            <a:r>
              <a:rPr lang="en-US" sz="3200" dirty="0" err="1"/>
              <a:t>Pengembangan</a:t>
            </a:r>
            <a:r>
              <a:rPr lang="en-US" sz="3200" dirty="0"/>
              <a:t> </a:t>
            </a:r>
            <a:r>
              <a:rPr lang="en-US" sz="3200" dirty="0" err="1"/>
              <a:t>tenaga</a:t>
            </a:r>
            <a:r>
              <a:rPr lang="en-US" sz="3200" dirty="0"/>
              <a:t> </a:t>
            </a:r>
            <a:r>
              <a:rPr lang="en-US" sz="3200" dirty="0" err="1"/>
              <a:t>kesehatan</a:t>
            </a:r>
            <a:r>
              <a:rPr lang="en-US" sz="3200" dirty="0"/>
              <a:t> </a:t>
            </a:r>
            <a:r>
              <a:rPr lang="en-US" sz="3200" dirty="0" err="1"/>
              <a:t>diarahkan</a:t>
            </a:r>
            <a:r>
              <a:rPr lang="en-US" sz="3200" dirty="0"/>
              <a:t> </a:t>
            </a:r>
            <a:r>
              <a:rPr lang="en-US" sz="3200" dirty="0" err="1"/>
              <a:t>untuk</a:t>
            </a:r>
            <a:r>
              <a:rPr lang="en-US" sz="3200" dirty="0"/>
              <a:t> </a:t>
            </a:r>
            <a:r>
              <a:rPr lang="en-US" sz="3200" dirty="0" err="1"/>
              <a:t>meningkatkan</a:t>
            </a:r>
            <a:r>
              <a:rPr lang="en-US" sz="3200" dirty="0"/>
              <a:t> </a:t>
            </a:r>
            <a:r>
              <a:rPr lang="en-US" sz="3200" dirty="0" err="1"/>
              <a:t>mutu</a:t>
            </a:r>
            <a:r>
              <a:rPr lang="en-US" sz="3200" dirty="0"/>
              <a:t> </a:t>
            </a:r>
            <a:r>
              <a:rPr lang="en-US" sz="3200" dirty="0" err="1"/>
              <a:t>dan</a:t>
            </a:r>
            <a:r>
              <a:rPr lang="en-US" sz="3200" dirty="0"/>
              <a:t> </a:t>
            </a:r>
            <a:r>
              <a:rPr lang="en-US" sz="3200" dirty="0" err="1"/>
              <a:t>karir</a:t>
            </a:r>
            <a:r>
              <a:rPr lang="en-US" sz="3200" dirty="0"/>
              <a:t> </a:t>
            </a:r>
            <a:r>
              <a:rPr lang="en-US" sz="3200" dirty="0" err="1"/>
              <a:t>tenaga</a:t>
            </a:r>
            <a:r>
              <a:rPr lang="en-US" sz="3200" dirty="0"/>
              <a:t> </a:t>
            </a:r>
            <a:r>
              <a:rPr lang="en-US" sz="3200" dirty="0" err="1"/>
              <a:t>kesehatan</a:t>
            </a:r>
            <a:r>
              <a:rPr lang="en-US" sz="3200" dirty="0"/>
              <a:t> yang salah </a:t>
            </a:r>
            <a:r>
              <a:rPr lang="en-US" sz="3200" dirty="0" err="1"/>
              <a:t>satunya</a:t>
            </a:r>
            <a:r>
              <a:rPr lang="en-US" sz="3200" dirty="0"/>
              <a:t> </a:t>
            </a:r>
            <a:r>
              <a:rPr lang="en-US" sz="3200" dirty="0" err="1"/>
              <a:t>diberikan</a:t>
            </a:r>
            <a:r>
              <a:rPr lang="en-US" sz="3200" dirty="0"/>
              <a:t> </a:t>
            </a:r>
            <a:r>
              <a:rPr lang="en-US" sz="3200" dirty="0" err="1"/>
              <a:t>oleh</a:t>
            </a:r>
            <a:r>
              <a:rPr lang="en-US" sz="3200" dirty="0"/>
              <a:t> </a:t>
            </a:r>
            <a:r>
              <a:rPr lang="en-US" sz="3200" dirty="0" err="1"/>
              <a:t>perawat</a:t>
            </a:r>
            <a:r>
              <a:rPr lang="en-US" sz="3200" dirty="0"/>
              <a:t>;</a:t>
            </a:r>
          </a:p>
          <a:p>
            <a:pPr marL="514350" indent="-514350">
              <a:buAutoNum type="arabicPeriod"/>
            </a:pPr>
            <a:r>
              <a:rPr lang="en-US" sz="3200" dirty="0" err="1"/>
              <a:t>Diperlukan</a:t>
            </a:r>
            <a:r>
              <a:rPr lang="en-US" sz="3200" dirty="0"/>
              <a:t> </a:t>
            </a:r>
            <a:r>
              <a:rPr lang="en-US" sz="3200" dirty="0" err="1"/>
              <a:t>suatu</a:t>
            </a:r>
            <a:r>
              <a:rPr lang="en-US" sz="3200" dirty="0"/>
              <a:t> </a:t>
            </a:r>
            <a:r>
              <a:rPr lang="en-US" sz="3200" dirty="0" err="1"/>
              <a:t>mekanisme</a:t>
            </a:r>
            <a:r>
              <a:rPr lang="en-US" sz="3200" dirty="0"/>
              <a:t> </a:t>
            </a:r>
            <a:r>
              <a:rPr lang="en-US" sz="3200" dirty="0" err="1"/>
              <a:t>dalam</a:t>
            </a:r>
            <a:r>
              <a:rPr lang="en-US" sz="3200" dirty="0"/>
              <a:t> </a:t>
            </a:r>
            <a:r>
              <a:rPr lang="en-US" sz="3200" dirty="0" err="1"/>
              <a:t>upaya</a:t>
            </a:r>
            <a:r>
              <a:rPr lang="en-US" sz="3200" dirty="0"/>
              <a:t> </a:t>
            </a:r>
            <a:r>
              <a:rPr lang="en-US" sz="3200" dirty="0" err="1"/>
              <a:t>meningkatkan</a:t>
            </a:r>
            <a:r>
              <a:rPr lang="en-US" sz="3200" dirty="0"/>
              <a:t> </a:t>
            </a:r>
            <a:r>
              <a:rPr lang="en-US" sz="3200" dirty="0" err="1"/>
              <a:t>professionalisme</a:t>
            </a:r>
            <a:r>
              <a:rPr lang="en-US" sz="3200" dirty="0"/>
              <a:t> </a:t>
            </a:r>
            <a:r>
              <a:rPr lang="en-US" sz="3200" dirty="0" err="1"/>
              <a:t>perawat</a:t>
            </a:r>
            <a:r>
              <a:rPr lang="en-US" sz="3200" dirty="0"/>
              <a:t> </a:t>
            </a:r>
            <a:r>
              <a:rPr lang="en-US" sz="3200" dirty="0" err="1"/>
              <a:t>melalui</a:t>
            </a:r>
            <a:r>
              <a:rPr lang="en-US" sz="3200" dirty="0"/>
              <a:t> </a:t>
            </a:r>
            <a:r>
              <a:rPr lang="en-US" sz="3200" dirty="0" err="1"/>
              <a:t>penataan</a:t>
            </a:r>
            <a:r>
              <a:rPr lang="en-US" sz="3200" dirty="0"/>
              <a:t> </a:t>
            </a:r>
            <a:r>
              <a:rPr lang="en-US" sz="3200" dirty="0" err="1"/>
              <a:t>jenjang</a:t>
            </a:r>
            <a:r>
              <a:rPr lang="en-US" sz="3200" dirty="0"/>
              <a:t> </a:t>
            </a:r>
            <a:r>
              <a:rPr lang="en-US" sz="3200" dirty="0" err="1"/>
              <a:t>karir</a:t>
            </a:r>
            <a:r>
              <a:rPr lang="en-US" sz="3200" dirty="0"/>
              <a:t> </a:t>
            </a:r>
            <a:r>
              <a:rPr lang="en-US" sz="3200" dirty="0" err="1"/>
              <a:t>perawat</a:t>
            </a:r>
            <a:r>
              <a:rPr lang="en-US" sz="3200" dirty="0"/>
              <a:t>;</a:t>
            </a:r>
          </a:p>
          <a:p>
            <a:pPr marL="514350" indent="-514350">
              <a:buAutoNum type="arabicPeriod"/>
            </a:pPr>
            <a:r>
              <a:rPr lang="en-US" sz="3200" dirty="0" err="1"/>
              <a:t>Perlu</a:t>
            </a:r>
            <a:r>
              <a:rPr lang="en-US" sz="3200" dirty="0"/>
              <a:t> </a:t>
            </a:r>
            <a:r>
              <a:rPr lang="en-US" sz="3200" dirty="0" err="1"/>
              <a:t>membentuk</a:t>
            </a:r>
            <a:r>
              <a:rPr lang="en-US" sz="3200" dirty="0"/>
              <a:t> PERMENKES </a:t>
            </a:r>
            <a:r>
              <a:rPr lang="en-US" sz="3200" dirty="0" err="1"/>
              <a:t>Tentang</a:t>
            </a:r>
            <a:r>
              <a:rPr lang="en-US" sz="3200" dirty="0"/>
              <a:t> </a:t>
            </a:r>
            <a:r>
              <a:rPr lang="en-US" sz="3200" dirty="0" err="1"/>
              <a:t>Pengembangan</a:t>
            </a:r>
            <a:r>
              <a:rPr lang="en-US" sz="3200" dirty="0"/>
              <a:t> </a:t>
            </a:r>
            <a:r>
              <a:rPr lang="en-US" sz="3200" dirty="0" err="1"/>
              <a:t>Karir</a:t>
            </a:r>
            <a:r>
              <a:rPr lang="en-US" sz="3200" dirty="0"/>
              <a:t> </a:t>
            </a:r>
          </a:p>
        </p:txBody>
      </p:sp>
    </p:spTree>
    <p:extLst>
      <p:ext uri="{BB962C8B-B14F-4D97-AF65-F5344CB8AC3E}">
        <p14:creationId xmlns:p14="http://schemas.microsoft.com/office/powerpoint/2010/main" val="34561591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173</TotalTime>
  <Words>1670</Words>
  <Application>Microsoft Office PowerPoint</Application>
  <PresentationFormat>Widescreen</PresentationFormat>
  <Paragraphs>264</Paragraphs>
  <Slides>27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Narrow</vt:lpstr>
      <vt:lpstr>Calibri</vt:lpstr>
      <vt:lpstr>Corbel</vt:lpstr>
      <vt:lpstr>Wingdings</vt:lpstr>
      <vt:lpstr>Parallax</vt:lpstr>
      <vt:lpstr>IMPLEMENTASI JENJANG KARIR PERAWAT</vt:lpstr>
      <vt:lpstr>Tujuan UU Tenaga Kesehatan</vt:lpstr>
      <vt:lpstr>PowerPoint Presentation</vt:lpstr>
      <vt:lpstr>Tenaga di Bidang Kesehatan</vt:lpstr>
      <vt:lpstr>Tenaga Kesehatan (Nakes)</vt:lpstr>
      <vt:lpstr>Asisten Tenaga Kesehatan</vt:lpstr>
      <vt:lpstr>Pengembangan Tenaga Kesehatan</vt:lpstr>
      <vt:lpstr>PENGEMBANGAN JENJANG KARIR PROFESSIONAL PERAWAT KLINIK</vt:lpstr>
      <vt:lpstr>Menimbang: bahwa</vt:lpstr>
      <vt:lpstr>Mengingat:</vt:lpstr>
      <vt:lpstr>Tujuan Pengembangan Jenjang Karir Professional Perawat:</vt:lpstr>
      <vt:lpstr>Penting !!!</vt:lpstr>
      <vt:lpstr>Penting !!!</vt:lpstr>
      <vt:lpstr>Pengertian: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KREDENSIAL PERAWAT</vt:lpstr>
      <vt:lpstr>Monitoring dan Evaluasi</vt:lpstr>
      <vt:lpstr>Lanjutan…</vt:lpstr>
      <vt:lpstr>Penelitian</vt:lpstr>
      <vt:lpstr>Penelitian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JENJANG KARIR PERAWAT</dc:title>
  <dc:creator>Prayetni Pramuchtia</dc:creator>
  <cp:lastModifiedBy>Prayetni</cp:lastModifiedBy>
  <cp:revision>11</cp:revision>
  <dcterms:created xsi:type="dcterms:W3CDTF">2018-04-04T11:12:25Z</dcterms:created>
  <dcterms:modified xsi:type="dcterms:W3CDTF">2018-04-05T23:38:09Z</dcterms:modified>
</cp:coreProperties>
</file>